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</p:sldMasterIdLst>
  <p:sldIdLst>
    <p:sldId id="295" r:id="rId2"/>
    <p:sldId id="298" r:id="rId3"/>
    <p:sldId id="277" r:id="rId4"/>
    <p:sldId id="299" r:id="rId5"/>
    <p:sldId id="278" r:id="rId6"/>
    <p:sldId id="300" r:id="rId7"/>
    <p:sldId id="279" r:id="rId8"/>
    <p:sldId id="280" r:id="rId9"/>
    <p:sldId id="281" r:id="rId10"/>
    <p:sldId id="282" r:id="rId11"/>
    <p:sldId id="283" r:id="rId12"/>
    <p:sldId id="284" r:id="rId13"/>
    <p:sldId id="308" r:id="rId14"/>
    <p:sldId id="285" r:id="rId15"/>
    <p:sldId id="301" r:id="rId16"/>
    <p:sldId id="302" r:id="rId17"/>
    <p:sldId id="303" r:id="rId18"/>
    <p:sldId id="304" r:id="rId19"/>
    <p:sldId id="290" r:id="rId20"/>
    <p:sldId id="305" r:id="rId21"/>
    <p:sldId id="306" r:id="rId22"/>
    <p:sldId id="309" r:id="rId23"/>
    <p:sldId id="310" r:id="rId24"/>
    <p:sldId id="307" r:id="rId25"/>
    <p:sldId id="293" r:id="rId26"/>
    <p:sldId id="311" r:id="rId27"/>
    <p:sldId id="317" r:id="rId28"/>
    <p:sldId id="318" r:id="rId29"/>
    <p:sldId id="316" r:id="rId30"/>
    <p:sldId id="319" r:id="rId31"/>
    <p:sldId id="312" r:id="rId32"/>
    <p:sldId id="313" r:id="rId33"/>
    <p:sldId id="314" r:id="rId34"/>
    <p:sldId id="320" r:id="rId35"/>
    <p:sldId id="315" r:id="rId36"/>
  </p:sldIdLst>
  <p:sldSz cx="9144000" cy="6858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Muscle_sartorius" TargetMode="External"/><Relationship Id="rId2" Type="http://schemas.openxmlformats.org/officeDocument/2006/relationships/hyperlink" Target="https://fr.wikipedia.org/wiki/Muscle_grac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1" y="1728554"/>
            <a:ext cx="3705896" cy="501580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lang="fr-FR" sz="3200" u="sng" spc="-85" dirty="0" smtClean="0"/>
              <a:t>5</a:t>
            </a:r>
            <a:r>
              <a:rPr lang="fr-FR" sz="3200" u="sng" spc="-85" baseline="30000" dirty="0" smtClean="0"/>
              <a:t>e</a:t>
            </a:r>
            <a:r>
              <a:rPr lang="fr-FR" sz="3200" u="sng" spc="-85" dirty="0" smtClean="0"/>
              <a:t> séance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2667000"/>
            <a:ext cx="7467600" cy="13638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485775">
              <a:spcBef>
                <a:spcPts val="75"/>
              </a:spcBef>
              <a:tabLst>
                <a:tab pos="1839754" algn="l"/>
                <a:tab pos="2209800" algn="l"/>
              </a:tabLst>
            </a:pPr>
            <a:r>
              <a:rPr lang="fr-FR" sz="4400" b="1" spc="-85" dirty="0" smtClean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</a:rPr>
              <a:t>Muscles </a:t>
            </a:r>
            <a:r>
              <a:rPr lang="fr-FR" sz="4400" b="1" spc="-55" dirty="0" smtClean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</a:rPr>
              <a:t>de la</a:t>
            </a:r>
            <a:r>
              <a:rPr lang="fr-FR" sz="4400" b="1" spc="-575" dirty="0" smtClean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</a:rPr>
              <a:t> </a:t>
            </a:r>
            <a:r>
              <a:rPr lang="fr-FR" sz="4400" b="1" spc="-85" dirty="0" smtClean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</a:rPr>
              <a:t>cuisse</a:t>
            </a:r>
            <a:br>
              <a:rPr lang="fr-FR" sz="4400" b="1" spc="-85" dirty="0" smtClean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</a:rPr>
            </a:br>
            <a:r>
              <a:rPr lang="fr-FR" sz="4400" b="1" spc="-85" dirty="0" smtClean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</a:rPr>
              <a:t>Articulation du genou</a:t>
            </a:r>
            <a:endParaRPr sz="4400" b="1" dirty="0">
              <a:solidFill>
                <a:schemeClr val="accent6">
                  <a:lumMod val="75000"/>
                </a:schemeClr>
              </a:solidFill>
              <a:latin typeface="Arial Black" pitchFamily="34" charset="0"/>
              <a:cs typeface="Arial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 l="50470" r="4398"/>
          <a:stretch>
            <a:fillRect/>
          </a:stretch>
        </p:blipFill>
        <p:spPr bwMode="auto">
          <a:xfrm>
            <a:off x="6629400" y="381000"/>
            <a:ext cx="2514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170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4800" y="1371600"/>
            <a:ext cx="4876800" cy="3360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91869">
              <a:lnSpc>
                <a:spcPct val="110000"/>
              </a:lnSpc>
              <a:spcBef>
                <a:spcPts val="100"/>
              </a:spcBef>
            </a:pPr>
            <a:endParaRPr sz="2700" dirty="0">
              <a:latin typeface="Arial"/>
              <a:cs typeface="Arial"/>
            </a:endParaRPr>
          </a:p>
          <a:p>
            <a:pPr marL="194945" marR="223520" indent="-182880">
              <a:lnSpc>
                <a:spcPts val="2160"/>
              </a:lnSpc>
              <a:spcBef>
                <a:spcPts val="5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195580" algn="l"/>
                <a:tab pos="19100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Terminaison:	</a:t>
            </a:r>
            <a:r>
              <a:rPr lang="fr-FR" sz="2400" dirty="0" smtClean="0"/>
              <a:t>sur la base de la </a:t>
            </a:r>
            <a:r>
              <a:rPr lang="fr-FR" sz="2400" dirty="0" err="1" smtClean="0"/>
              <a:t>patella</a:t>
            </a:r>
            <a:r>
              <a:rPr lang="fr-FR" sz="2400" dirty="0" smtClean="0"/>
              <a:t> et  par le tendon patellaire sur la tubérosité  tibiale.</a:t>
            </a:r>
          </a:p>
          <a:p>
            <a:pPr marL="195580" indent="-182880">
              <a:lnSpc>
                <a:spcPct val="100000"/>
              </a:lnSpc>
              <a:spcBef>
                <a:spcPts val="204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Action: </a:t>
            </a:r>
            <a:r>
              <a:rPr lang="fr-FR" sz="2400" dirty="0" smtClean="0"/>
              <a:t>Extenseur de la jambe pour les 04 portions.</a:t>
            </a:r>
          </a:p>
          <a:p>
            <a:pPr marL="194945" marR="48260" indent="-182880">
              <a:lnSpc>
                <a:spcPts val="2160"/>
              </a:lnSpc>
              <a:spcBef>
                <a:spcPts val="515"/>
              </a:spcBef>
              <a:buClr>
                <a:srgbClr val="92A199"/>
              </a:buClr>
              <a:buSzPct val="85000"/>
              <a:buChar char="•"/>
              <a:tabLst>
                <a:tab pos="195580" algn="l"/>
              </a:tabLst>
            </a:pPr>
            <a:r>
              <a:rPr lang="fr-FR" sz="2400" dirty="0" smtClean="0"/>
              <a:t>Fléchisseur de la cuisse sur le bassin, pour  le droit fémoral.</a:t>
            </a: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92A199"/>
              </a:buClr>
              <a:buFont typeface="Arial"/>
              <a:buChar char="•"/>
            </a:pPr>
            <a:endParaRPr lang="fr-FR" sz="2400" dirty="0" smtClean="0"/>
          </a:p>
          <a:p>
            <a:pPr marL="194945" marR="1024890" indent="-182880">
              <a:lnSpc>
                <a:spcPts val="2160"/>
              </a:lnSpc>
              <a:buClr>
                <a:srgbClr val="92A199"/>
              </a:buClr>
              <a:buSzPct val="8500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Innervation: </a:t>
            </a:r>
            <a:r>
              <a:rPr lang="fr-FR" sz="2400" dirty="0" smtClean="0"/>
              <a:t>Nerf fémoral </a:t>
            </a:r>
            <a:endParaRPr lang="fr-FR" sz="240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85800" y="457200"/>
            <a:ext cx="7327291" cy="689291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12700" marR="0" lvl="0" indent="0" algn="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-90" normalizeH="0" baseline="0" noProof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Muscle quadriceps fémoral</a:t>
            </a:r>
            <a:endParaRPr kumimoji="0" lang="fr-FR" sz="4400" b="0" i="0" u="none" strike="noStrike" kern="1200" cap="none" spc="-9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 l="46482" r="13062"/>
          <a:stretch>
            <a:fillRect/>
          </a:stretch>
        </p:blipFill>
        <p:spPr bwMode="auto">
          <a:xfrm>
            <a:off x="5562600" y="1447800"/>
            <a:ext cx="2362200" cy="4899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527245"/>
            <a:ext cx="7403491" cy="5169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360"/>
              </a:spcBef>
            </a:pP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Muscle articulaire du genou 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447800"/>
            <a:ext cx="5181600" cy="4457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360"/>
              </a:spcBef>
              <a:buFont typeface="Arial" pitchFamily="34" charset="0"/>
              <a:buChar char="•"/>
            </a:pPr>
            <a:r>
              <a:rPr lang="fr-FR" sz="2400" dirty="0" smtClean="0"/>
              <a:t>Faisceau charnu annexé au vaste intermédiaire et situé en arrière de  lui</a:t>
            </a:r>
          </a:p>
          <a:p>
            <a:pPr marL="12700" marR="5080">
              <a:lnSpc>
                <a:spcPct val="80000"/>
              </a:lnSpc>
              <a:spcBef>
                <a:spcPts val="360"/>
              </a:spcBef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FF0000"/>
                </a:solidFill>
              </a:rPr>
              <a:t>origine</a:t>
            </a:r>
            <a:r>
              <a:rPr lang="fr-FR" sz="2400" dirty="0" smtClean="0"/>
              <a:t>: </a:t>
            </a:r>
          </a:p>
          <a:p>
            <a:pPr marL="12700" marR="5080">
              <a:lnSpc>
                <a:spcPct val="80000"/>
              </a:lnSpc>
              <a:spcBef>
                <a:spcPts val="360"/>
              </a:spcBef>
            </a:pPr>
            <a:r>
              <a:rPr lang="fr-FR" sz="2400" dirty="0" smtClean="0"/>
              <a:t>-face ventrale du fémur en caudal du m. vaste intermédiaire</a:t>
            </a:r>
          </a:p>
          <a:p>
            <a:pPr marL="12700" marR="5080">
              <a:lnSpc>
                <a:spcPct val="80000"/>
              </a:lnSpc>
              <a:spcBef>
                <a:spcPts val="360"/>
              </a:spcBef>
              <a:buFont typeface="Arial" pitchFamily="34" charset="0"/>
              <a:buChar char="•"/>
            </a:pPr>
            <a:r>
              <a:rPr lang="fr-FR" sz="2400" dirty="0" smtClean="0"/>
              <a:t> </a:t>
            </a:r>
            <a:r>
              <a:rPr lang="fr-FR" sz="2400" dirty="0" smtClean="0">
                <a:solidFill>
                  <a:srgbClr val="FF0000"/>
                </a:solidFill>
              </a:rPr>
              <a:t>trajet</a:t>
            </a:r>
            <a:r>
              <a:rPr lang="fr-FR" sz="2400" dirty="0" smtClean="0">
                <a:solidFill>
                  <a:srgbClr val="FFFF00"/>
                </a:solidFill>
              </a:rPr>
              <a:t>: </a:t>
            </a:r>
            <a:r>
              <a:rPr lang="fr-FR" sz="2400" dirty="0" smtClean="0"/>
              <a:t>par un ou deux corps musculaires grêles vers le bas </a:t>
            </a:r>
          </a:p>
          <a:p>
            <a:pPr marL="12700" marR="5080">
              <a:lnSpc>
                <a:spcPct val="80000"/>
              </a:lnSpc>
              <a:spcBef>
                <a:spcPts val="360"/>
              </a:spcBef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FFFF00"/>
                </a:solidFill>
              </a:rPr>
              <a:t> </a:t>
            </a:r>
            <a:r>
              <a:rPr lang="fr-FR" sz="2400" dirty="0" smtClean="0">
                <a:solidFill>
                  <a:srgbClr val="FF0000"/>
                </a:solidFill>
              </a:rPr>
              <a:t>terminaison: </a:t>
            </a:r>
            <a:r>
              <a:rPr lang="fr-FR" sz="2400" dirty="0" smtClean="0"/>
              <a:t>sur le cul de sac synovial sous </a:t>
            </a:r>
            <a:r>
              <a:rPr lang="fr-FR" sz="2400" dirty="0" err="1" smtClean="0"/>
              <a:t>quadricipital</a:t>
            </a:r>
            <a:r>
              <a:rPr lang="fr-FR" sz="2400" dirty="0" smtClean="0"/>
              <a:t> où il s'insère sur la capsule articulaire</a:t>
            </a:r>
          </a:p>
          <a:p>
            <a:pPr marL="12700" marR="5080">
              <a:lnSpc>
                <a:spcPct val="80000"/>
              </a:lnSpc>
              <a:spcBef>
                <a:spcPts val="360"/>
              </a:spcBef>
              <a:buFont typeface="Arial" pitchFamily="34" charset="0"/>
              <a:buChar char="•"/>
            </a:pPr>
            <a:r>
              <a:rPr lang="fr-FR" sz="2400" dirty="0" smtClean="0"/>
              <a:t> </a:t>
            </a:r>
            <a:r>
              <a:rPr lang="fr-FR" sz="2400" dirty="0" smtClean="0">
                <a:solidFill>
                  <a:srgbClr val="FF0000"/>
                </a:solidFill>
              </a:rPr>
              <a:t>innervation</a:t>
            </a:r>
            <a:r>
              <a:rPr lang="fr-FR" sz="2400" dirty="0" smtClean="0">
                <a:solidFill>
                  <a:srgbClr val="FFFF00"/>
                </a:solidFill>
              </a:rPr>
              <a:t>: </a:t>
            </a:r>
            <a:r>
              <a:rPr lang="fr-FR" sz="2400" dirty="0" smtClean="0"/>
              <a:t>branche du nerf du quadriceps </a:t>
            </a:r>
          </a:p>
          <a:p>
            <a:pPr marL="12700" marR="5080">
              <a:lnSpc>
                <a:spcPct val="80000"/>
              </a:lnSpc>
              <a:spcBef>
                <a:spcPts val="360"/>
              </a:spcBef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FF0000"/>
                </a:solidFill>
              </a:rPr>
              <a:t>action</a:t>
            </a:r>
            <a:r>
              <a:rPr lang="fr-FR" sz="2400" dirty="0" smtClean="0">
                <a:solidFill>
                  <a:srgbClr val="FFFF00"/>
                </a:solidFill>
              </a:rPr>
              <a:t>: </a:t>
            </a:r>
            <a:r>
              <a:rPr lang="fr-FR" sz="2400" dirty="0" smtClean="0"/>
              <a:t>tenseur de la capsule et de la synoviale lors de l'extension du genou</a:t>
            </a:r>
            <a:endParaRPr lang="fr-FR" sz="24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 l="38219" r="6091"/>
          <a:stretch>
            <a:fillRect/>
          </a:stretch>
        </p:blipFill>
        <p:spPr bwMode="auto">
          <a:xfrm>
            <a:off x="5638800" y="1447800"/>
            <a:ext cx="3124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512977"/>
            <a:ext cx="460438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fr-FR" sz="4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Muscle </a:t>
            </a:r>
            <a:r>
              <a:rPr lang="fr-FR" sz="4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sartorius</a:t>
            </a:r>
            <a:endParaRPr lang="fr-FR" sz="4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600200"/>
            <a:ext cx="4871720" cy="3797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lang="fr-FR" sz="2400" dirty="0" smtClean="0">
              <a:solidFill>
                <a:srgbClr val="FFC000"/>
              </a:solidFill>
            </a:endParaRPr>
          </a:p>
          <a:p>
            <a:pPr marL="195580" indent="-182880">
              <a:lnSpc>
                <a:spcPts val="2375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Origine</a:t>
            </a:r>
            <a:r>
              <a:rPr lang="fr-FR" sz="2400" dirty="0" smtClean="0"/>
              <a:t>: épine iliaque </a:t>
            </a:r>
            <a:r>
              <a:rPr lang="fr-FR" sz="2400" dirty="0" err="1" smtClean="0"/>
              <a:t>antéro</a:t>
            </a:r>
            <a:r>
              <a:rPr lang="fr-FR" sz="2400" dirty="0" smtClean="0"/>
              <a:t>-</a:t>
            </a:r>
          </a:p>
          <a:p>
            <a:pPr marL="194945">
              <a:lnSpc>
                <a:spcPts val="2375"/>
              </a:lnSpc>
            </a:pPr>
            <a:r>
              <a:rPr lang="fr-FR" sz="2400" dirty="0" smtClean="0"/>
              <a:t>supérieure.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fr-FR" sz="2400" dirty="0" smtClean="0"/>
          </a:p>
          <a:p>
            <a:pPr marL="194945" marR="226695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Terminaison</a:t>
            </a:r>
            <a:r>
              <a:rPr lang="fr-FR" sz="2400" dirty="0" smtClean="0"/>
              <a:t>: partie supérieur de la  face médiale du tibia.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2A199"/>
              </a:buClr>
              <a:buFont typeface="Arial"/>
              <a:buChar char="•"/>
            </a:pPr>
            <a:endParaRPr lang="fr-FR" sz="2400" dirty="0" smtClean="0"/>
          </a:p>
          <a:p>
            <a:pPr marL="194945" marR="5080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Action</a:t>
            </a:r>
            <a:r>
              <a:rPr lang="fr-FR" sz="2400" dirty="0" smtClean="0"/>
              <a:t>: fléchisseur de la jambe sur la  cuisse et de la cuisse sur le bassin</a:t>
            </a:r>
          </a:p>
          <a:p>
            <a:pPr>
              <a:lnSpc>
                <a:spcPct val="100000"/>
              </a:lnSpc>
              <a:buClr>
                <a:srgbClr val="92A199"/>
              </a:buClr>
              <a:buFont typeface="Arial"/>
              <a:buChar char="•"/>
            </a:pPr>
            <a:endParaRPr lang="fr-FR" sz="2400" dirty="0" smtClean="0"/>
          </a:p>
          <a:p>
            <a:pPr marL="195580" indent="-182880">
              <a:lnSpc>
                <a:spcPts val="2375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Innervation</a:t>
            </a:r>
            <a:r>
              <a:rPr lang="fr-FR" sz="2400" dirty="0" smtClean="0"/>
              <a:t>: Nerf </a:t>
            </a:r>
            <a:r>
              <a:rPr lang="fr-FR" sz="2400" dirty="0" err="1" smtClean="0"/>
              <a:t>musculo</a:t>
            </a:r>
            <a:r>
              <a:rPr lang="fr-FR" sz="2400" dirty="0" smtClean="0"/>
              <a:t>-cutané</a:t>
            </a:r>
          </a:p>
          <a:p>
            <a:pPr marL="194945">
              <a:lnSpc>
                <a:spcPts val="2375"/>
              </a:lnSpc>
            </a:pPr>
            <a:r>
              <a:rPr lang="fr-FR" sz="2400" dirty="0" smtClean="0"/>
              <a:t>externe </a:t>
            </a:r>
            <a:endParaRPr lang="fr-FR" sz="2400" dirty="0"/>
          </a:p>
        </p:txBody>
      </p:sp>
      <p:sp>
        <p:nvSpPr>
          <p:cNvPr id="4" name="object 4"/>
          <p:cNvSpPr/>
          <p:nvPr/>
        </p:nvSpPr>
        <p:spPr>
          <a:xfrm>
            <a:off x="5940170" y="1219200"/>
            <a:ext cx="2746629" cy="4978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 descr="pp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381000"/>
            <a:ext cx="3733800" cy="6342434"/>
          </a:xfrm>
        </p:spPr>
      </p:pic>
      <p:cxnSp>
        <p:nvCxnSpPr>
          <p:cNvPr id="6" name="Connecteur droit avec flèche 5"/>
          <p:cNvCxnSpPr/>
          <p:nvPr/>
        </p:nvCxnSpPr>
        <p:spPr>
          <a:xfrm rot="10800000">
            <a:off x="2971800" y="2819400"/>
            <a:ext cx="4572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762000" y="51816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rot="10800000">
            <a:off x="3429000" y="5715000"/>
            <a:ext cx="4572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990600" y="35052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7620000" y="2590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304800" y="5029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04800" y="3276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077200" y="5486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</a:t>
            </a:r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505713"/>
            <a:ext cx="4604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000" spc="-90" dirty="0" smtClean="0"/>
              <a:t>La loge postérieure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459727"/>
            <a:ext cx="6553200" cy="4590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226695" indent="-182880">
              <a:lnSpc>
                <a:spcPts val="2110"/>
              </a:lnSpc>
              <a:spcBef>
                <a:spcPts val="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I/ Le groupe musculaire médial:</a:t>
            </a:r>
          </a:p>
          <a:p>
            <a:pPr marL="194945" marR="226695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endParaRPr lang="fr-FR" sz="2400" dirty="0" smtClean="0">
              <a:solidFill>
                <a:srgbClr val="FFFF00"/>
              </a:solidFill>
            </a:endParaRPr>
          </a:p>
          <a:p>
            <a:pPr marL="469265" marR="226695" indent="-457200">
              <a:lnSpc>
                <a:spcPts val="2110"/>
              </a:lnSpc>
              <a:buClr>
                <a:srgbClr val="92A199"/>
              </a:buClr>
              <a:buSzPct val="84090"/>
              <a:buFont typeface="+mj-lt"/>
              <a:buAutoNum type="arabicPeriod"/>
              <a:tabLst>
                <a:tab pos="195580" algn="l"/>
              </a:tabLst>
            </a:pPr>
            <a:r>
              <a:rPr lang="fr-FR" sz="2400" dirty="0" smtClean="0"/>
              <a:t>Muscle grand adducteur</a:t>
            </a:r>
            <a:r>
              <a:rPr lang="fr-FR" sz="2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:</a:t>
            </a:r>
          </a:p>
          <a:p>
            <a:pPr marL="194945" marR="226695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Origine</a:t>
            </a:r>
            <a:r>
              <a:rPr lang="fr-FR" sz="2400" dirty="0" smtClean="0"/>
              <a:t>: branche </a:t>
            </a:r>
            <a:r>
              <a:rPr lang="fr-FR" sz="2400" dirty="0" err="1" smtClean="0"/>
              <a:t>ischio</a:t>
            </a:r>
            <a:r>
              <a:rPr lang="fr-FR" sz="2400" dirty="0" smtClean="0"/>
              <a:t>-pubienne et face</a:t>
            </a:r>
          </a:p>
          <a:p>
            <a:pPr marL="194945" marR="226695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/>
              <a:t>postérieur de la tubérosité ischiatique.</a:t>
            </a:r>
          </a:p>
          <a:p>
            <a:pPr marL="194945" marR="226695" indent="-182880">
              <a:lnSpc>
                <a:spcPts val="2110"/>
              </a:lnSpc>
              <a:spcBef>
                <a:spcPts val="20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endParaRPr lang="fr-FR" sz="2400" dirty="0" smtClean="0"/>
          </a:p>
          <a:p>
            <a:pPr marL="194945" marR="226695" indent="-182880">
              <a:lnSpc>
                <a:spcPts val="2110"/>
              </a:lnSpc>
              <a:spcBef>
                <a:spcPts val="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Terminaison</a:t>
            </a:r>
            <a:r>
              <a:rPr lang="fr-FR" sz="2400" dirty="0" smtClean="0"/>
              <a:t>: par 3 faisceaux sur la branche  latérale, la branche médiale et l’interstice de  la ligne âpre</a:t>
            </a:r>
            <a:r>
              <a:rPr lang="fr-FR" sz="2400" dirty="0" smtClean="0"/>
              <a:t>.</a:t>
            </a:r>
          </a:p>
          <a:p>
            <a:pPr marL="194945" marR="226695" indent="-182880">
              <a:lnSpc>
                <a:spcPts val="2110"/>
              </a:lnSpc>
              <a:spcBef>
                <a:spcPts val="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/>
              <a:t>tubercule </a:t>
            </a:r>
            <a:r>
              <a:rPr lang="fr-FR" sz="2400" dirty="0" smtClean="0"/>
              <a:t>du condyle </a:t>
            </a:r>
            <a:r>
              <a:rPr lang="fr-FR" sz="2400" dirty="0" err="1" smtClean="0"/>
              <a:t>femoral</a:t>
            </a:r>
            <a:r>
              <a:rPr lang="fr-FR" sz="2400" dirty="0" smtClean="0"/>
              <a:t> interne</a:t>
            </a:r>
            <a:endParaRPr lang="fr-FR" sz="2400" dirty="0" smtClean="0"/>
          </a:p>
          <a:p>
            <a:pPr marL="194945" marR="226695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endParaRPr lang="fr-FR" sz="2400" dirty="0" smtClean="0"/>
          </a:p>
          <a:p>
            <a:pPr marL="194945" marR="226695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Action</a:t>
            </a:r>
            <a:r>
              <a:rPr lang="fr-FR" sz="2400" dirty="0" smtClean="0"/>
              <a:t>: adducteur et rotateur latéral de la  cuisse.</a:t>
            </a:r>
          </a:p>
          <a:p>
            <a:pPr marL="194945" marR="226695" indent="-182880">
              <a:lnSpc>
                <a:spcPts val="2110"/>
              </a:lnSpc>
              <a:spcBef>
                <a:spcPts val="20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endParaRPr lang="fr-FR" sz="2400" dirty="0" smtClean="0"/>
          </a:p>
          <a:p>
            <a:pPr marL="194945" marR="226695" indent="-182880">
              <a:lnSpc>
                <a:spcPts val="2110"/>
              </a:lnSpc>
              <a:spcBef>
                <a:spcPts val="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Innervation</a:t>
            </a:r>
            <a:r>
              <a:rPr lang="fr-FR" sz="2400" dirty="0" smtClean="0"/>
              <a:t>:</a:t>
            </a:r>
          </a:p>
          <a:p>
            <a:pPr marL="194945" marR="226695" lvl="1" indent="-182880">
              <a:lnSpc>
                <a:spcPts val="2110"/>
              </a:lnSpc>
              <a:spcBef>
                <a:spcPts val="1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/>
              <a:t>Nerf obturateur </a:t>
            </a:r>
            <a:r>
              <a:rPr lang="fr-FR" sz="2400" dirty="0" smtClean="0"/>
              <a:t> </a:t>
            </a:r>
            <a:r>
              <a:rPr lang="fr-FR" sz="2400" dirty="0" smtClean="0"/>
              <a:t>pour les</a:t>
            </a:r>
          </a:p>
          <a:p>
            <a:pPr marL="194945" marR="226695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/>
              <a:t>faisceaux sup et </a:t>
            </a:r>
            <a:r>
              <a:rPr lang="fr-FR" sz="2400" dirty="0" err="1" smtClean="0"/>
              <a:t>moy</a:t>
            </a:r>
            <a:r>
              <a:rPr lang="fr-FR" sz="2400" dirty="0" smtClean="0"/>
              <a:t>.</a:t>
            </a:r>
          </a:p>
          <a:p>
            <a:pPr marL="194945" marR="226695" lvl="1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/>
              <a:t>Nerf </a:t>
            </a:r>
            <a:r>
              <a:rPr lang="fr-FR" sz="2400" dirty="0" smtClean="0"/>
              <a:t>sciatique </a:t>
            </a:r>
            <a:r>
              <a:rPr lang="fr-FR" sz="2400" dirty="0" smtClean="0"/>
              <a:t>pour le faisceau inf.</a:t>
            </a:r>
            <a:endParaRPr lang="fr-FR" sz="2400" dirty="0"/>
          </a:p>
        </p:txBody>
      </p:sp>
      <p:sp>
        <p:nvSpPr>
          <p:cNvPr id="4" name="object 4"/>
          <p:cNvSpPr/>
          <p:nvPr/>
        </p:nvSpPr>
        <p:spPr>
          <a:xfrm>
            <a:off x="6553200" y="1371600"/>
            <a:ext cx="2414904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505713"/>
            <a:ext cx="4604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000" spc="-90" dirty="0" smtClean="0"/>
              <a:t>La loge postérieure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459727"/>
            <a:ext cx="5791200" cy="33797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226695" indent="-182880">
              <a:lnSpc>
                <a:spcPts val="2110"/>
              </a:lnSpc>
              <a:spcBef>
                <a:spcPts val="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I/ Le groupe musculaire médial:</a:t>
            </a:r>
          </a:p>
          <a:p>
            <a:pPr marL="194945" marR="226695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endParaRPr lang="fr-FR" sz="2400" dirty="0" smtClean="0">
              <a:solidFill>
                <a:srgbClr val="FFFF00"/>
              </a:solidFill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fr-FR" sz="2400" dirty="0" smtClean="0"/>
              <a:t>2. Muscle court adducteur:</a:t>
            </a:r>
          </a:p>
          <a:p>
            <a:pPr marL="195580" indent="-182880">
              <a:lnSpc>
                <a:spcPct val="100000"/>
              </a:lnSpc>
              <a:spcBef>
                <a:spcPts val="53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Origine</a:t>
            </a:r>
            <a:r>
              <a:rPr lang="fr-FR" sz="2400" dirty="0" smtClean="0"/>
              <a:t>: lame quadrilatère du pubis.</a:t>
            </a:r>
          </a:p>
          <a:p>
            <a:pPr marL="195580" indent="-182880">
              <a:lnSpc>
                <a:spcPct val="100000"/>
              </a:lnSpc>
              <a:spcBef>
                <a:spcPts val="52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Terminaison</a:t>
            </a:r>
            <a:r>
              <a:rPr lang="fr-FR" sz="2400" dirty="0" smtClean="0"/>
              <a:t>: ligne âpre.</a:t>
            </a:r>
          </a:p>
          <a:p>
            <a:pPr marL="194945" marR="5080" indent="-182880">
              <a:lnSpc>
                <a:spcPct val="100000"/>
              </a:lnSpc>
              <a:spcBef>
                <a:spcPts val="530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Action</a:t>
            </a:r>
            <a:r>
              <a:rPr lang="fr-FR" sz="2400" dirty="0" smtClean="0"/>
              <a:t>: adducteur et fléchisseur de la  cuisse.</a:t>
            </a: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92A199"/>
              </a:buClr>
              <a:buFont typeface="Arial"/>
              <a:buChar char="•"/>
            </a:pPr>
            <a:endParaRPr lang="fr-FR" sz="2400" dirty="0" smtClean="0"/>
          </a:p>
          <a:p>
            <a:pPr marL="194945" marR="80645" indent="-182880">
              <a:lnSpc>
                <a:spcPct val="10000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Innervation</a:t>
            </a:r>
            <a:r>
              <a:rPr lang="fr-FR" sz="2400" dirty="0" smtClean="0"/>
              <a:t>: Nerf obturateur </a:t>
            </a:r>
          </a:p>
          <a:p>
            <a:pPr marL="286385">
              <a:lnSpc>
                <a:spcPct val="100000"/>
              </a:lnSpc>
              <a:spcBef>
                <a:spcPts val="470"/>
              </a:spcBef>
            </a:pPr>
            <a:r>
              <a:rPr lang="fr-FR" sz="1900" spc="-5" dirty="0" smtClean="0">
                <a:solidFill>
                  <a:srgbClr val="292934"/>
                </a:solidFill>
                <a:latin typeface="Arial"/>
                <a:cs typeface="Arial"/>
              </a:rPr>
              <a:t>.</a:t>
            </a:r>
            <a:endParaRPr lang="fr-FR" sz="1900" dirty="0">
              <a:latin typeface="Arial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019800" y="838200"/>
            <a:ext cx="2664333" cy="4737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505713"/>
            <a:ext cx="4604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000" spc="-90" dirty="0" smtClean="0"/>
              <a:t>La loge postérieure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459727"/>
            <a:ext cx="5791200" cy="36270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226695" indent="-182880">
              <a:lnSpc>
                <a:spcPts val="2110"/>
              </a:lnSpc>
              <a:spcBef>
                <a:spcPts val="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I/ Le groupe musculaire médial:</a:t>
            </a:r>
          </a:p>
          <a:p>
            <a:pPr marL="194945" marR="226695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endParaRPr lang="fr-FR" sz="2400" dirty="0" smtClean="0">
              <a:solidFill>
                <a:srgbClr val="FFFF00"/>
              </a:solidFill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lang="fr-FR" sz="2400" b="1" spc="-5" dirty="0" smtClean="0">
                <a:cs typeface="Arial"/>
              </a:rPr>
              <a:t>3. Muscle </a:t>
            </a:r>
            <a:r>
              <a:rPr lang="fr-FR" sz="2400" b="1" dirty="0" smtClean="0">
                <a:cs typeface="Arial"/>
              </a:rPr>
              <a:t>long</a:t>
            </a:r>
            <a:r>
              <a:rPr lang="fr-FR" sz="2400" b="1" spc="-30" dirty="0" smtClean="0">
                <a:cs typeface="Arial"/>
              </a:rPr>
              <a:t> </a:t>
            </a:r>
            <a:r>
              <a:rPr lang="fr-FR" sz="2400" b="1" spc="-5" dirty="0" smtClean="0">
                <a:cs typeface="Arial"/>
              </a:rPr>
              <a:t>adducteur:</a:t>
            </a:r>
            <a:endParaRPr lang="fr-FR" sz="2400" dirty="0" smtClean="0"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295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400" b="1" dirty="0" smtClean="0">
                <a:solidFill>
                  <a:srgbClr val="FF0000"/>
                </a:solidFill>
                <a:cs typeface="Arial"/>
              </a:rPr>
              <a:t>Origine</a:t>
            </a:r>
            <a:r>
              <a:rPr lang="fr-FR" sz="2400" b="1" dirty="0" smtClean="0">
                <a:cs typeface="Arial"/>
              </a:rPr>
              <a:t>: </a:t>
            </a:r>
            <a:r>
              <a:rPr lang="fr-FR" sz="2400" spc="-5" dirty="0" smtClean="0">
                <a:cs typeface="Arial"/>
              </a:rPr>
              <a:t>angle </a:t>
            </a:r>
            <a:r>
              <a:rPr lang="fr-FR" sz="2400" dirty="0" smtClean="0">
                <a:cs typeface="Arial"/>
              </a:rPr>
              <a:t>du</a:t>
            </a:r>
            <a:r>
              <a:rPr lang="fr-FR" sz="2400" spc="-20" dirty="0" smtClean="0">
                <a:cs typeface="Arial"/>
              </a:rPr>
              <a:t> </a:t>
            </a:r>
            <a:r>
              <a:rPr lang="fr-FR" sz="2400" spc="-5" dirty="0" smtClean="0">
                <a:cs typeface="Arial"/>
              </a:rPr>
              <a:t>pubis.</a:t>
            </a:r>
            <a:endParaRPr lang="fr-FR" sz="2400" dirty="0" smtClean="0"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285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400" b="1" spc="-20" dirty="0" smtClean="0">
                <a:solidFill>
                  <a:srgbClr val="FF0000"/>
                </a:solidFill>
                <a:cs typeface="Arial"/>
              </a:rPr>
              <a:t>Terminaison</a:t>
            </a:r>
            <a:r>
              <a:rPr lang="fr-FR" sz="2400" b="1" spc="-20" dirty="0" smtClean="0">
                <a:cs typeface="Arial"/>
              </a:rPr>
              <a:t>: </a:t>
            </a:r>
            <a:r>
              <a:rPr lang="fr-FR" sz="2400" spc="-5" dirty="0" smtClean="0">
                <a:cs typeface="Arial"/>
              </a:rPr>
              <a:t>ligne</a:t>
            </a:r>
            <a:r>
              <a:rPr lang="fr-FR" sz="2400" spc="30" dirty="0" smtClean="0">
                <a:cs typeface="Arial"/>
              </a:rPr>
              <a:t> </a:t>
            </a:r>
            <a:r>
              <a:rPr lang="fr-FR" sz="2400" spc="-5" dirty="0" smtClean="0">
                <a:cs typeface="Arial"/>
              </a:rPr>
              <a:t>âpre.</a:t>
            </a:r>
            <a:endParaRPr lang="fr-FR" sz="2400" dirty="0" smtClean="0">
              <a:cs typeface="Arial"/>
            </a:endParaRPr>
          </a:p>
          <a:p>
            <a:pPr marL="194945" marR="5080" indent="-182880">
              <a:lnSpc>
                <a:spcPts val="2590"/>
              </a:lnSpc>
              <a:spcBef>
                <a:spcPts val="615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400" b="1" spc="-5" dirty="0" smtClean="0">
                <a:solidFill>
                  <a:srgbClr val="FF0000"/>
                </a:solidFill>
                <a:cs typeface="Arial"/>
              </a:rPr>
              <a:t>Action</a:t>
            </a:r>
            <a:r>
              <a:rPr lang="fr-FR" sz="2400" b="1" spc="-5" dirty="0" smtClean="0">
                <a:cs typeface="Arial"/>
              </a:rPr>
              <a:t>: </a:t>
            </a:r>
            <a:r>
              <a:rPr lang="fr-FR" sz="2400" spc="-5" dirty="0" smtClean="0">
                <a:cs typeface="Arial"/>
              </a:rPr>
              <a:t>Adducteur </a:t>
            </a:r>
            <a:r>
              <a:rPr lang="fr-FR" sz="2400" dirty="0" smtClean="0">
                <a:cs typeface="Arial"/>
              </a:rPr>
              <a:t>et </a:t>
            </a:r>
            <a:r>
              <a:rPr lang="fr-FR" sz="2400" spc="-5" dirty="0" smtClean="0">
                <a:cs typeface="Arial"/>
              </a:rPr>
              <a:t>fléchisseur de la  cuisse.</a:t>
            </a:r>
            <a:endParaRPr lang="fr-FR" sz="2400" dirty="0" smtClean="0"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92A199"/>
              </a:buClr>
              <a:buFont typeface="Arial"/>
              <a:buChar char="•"/>
            </a:pPr>
            <a:endParaRPr lang="fr-FR" sz="2250" dirty="0" smtClean="0">
              <a:cs typeface="Arial"/>
            </a:endParaRPr>
          </a:p>
          <a:p>
            <a:pPr marL="12700" marR="1193165">
              <a:lnSpc>
                <a:spcPct val="110000"/>
              </a:lnSpc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  <a:tab pos="2108200" algn="l"/>
              </a:tabLst>
            </a:pPr>
            <a:r>
              <a:rPr lang="fr-FR" sz="2400" b="1" spc="-5" dirty="0" smtClean="0">
                <a:solidFill>
                  <a:srgbClr val="FF0000"/>
                </a:solidFill>
                <a:cs typeface="Arial"/>
              </a:rPr>
              <a:t>Innervation</a:t>
            </a:r>
            <a:r>
              <a:rPr lang="fr-FR" sz="2400" b="1" spc="-5" dirty="0" smtClean="0">
                <a:cs typeface="Arial"/>
              </a:rPr>
              <a:t>:	</a:t>
            </a:r>
            <a:r>
              <a:rPr lang="fr-FR" sz="2400" spc="-5" dirty="0" smtClean="0">
                <a:cs typeface="Arial"/>
              </a:rPr>
              <a:t>Nerf</a:t>
            </a:r>
            <a:r>
              <a:rPr lang="fr-FR" sz="2400" spc="-45" dirty="0" smtClean="0">
                <a:cs typeface="Arial"/>
              </a:rPr>
              <a:t> </a:t>
            </a:r>
            <a:r>
              <a:rPr lang="fr-FR" sz="2400" spc="-5" dirty="0" smtClean="0">
                <a:cs typeface="Arial"/>
              </a:rPr>
              <a:t>obturateur  </a:t>
            </a:r>
            <a:endParaRPr lang="fr-FR" sz="2400" dirty="0" smtClean="0"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470"/>
              </a:spcBef>
            </a:pPr>
            <a:r>
              <a:rPr lang="fr-FR" sz="1900" spc="-5" dirty="0" smtClean="0">
                <a:solidFill>
                  <a:srgbClr val="292934"/>
                </a:solidFill>
                <a:latin typeface="Arial"/>
                <a:cs typeface="Arial"/>
              </a:rPr>
              <a:t>.</a:t>
            </a:r>
            <a:endParaRPr lang="fr-FR" sz="1900" dirty="0">
              <a:latin typeface="Arial"/>
              <a:cs typeface="Arial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6172200" y="685800"/>
            <a:ext cx="2724404" cy="4844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505713"/>
            <a:ext cx="4604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000" spc="-90" dirty="0" smtClean="0"/>
              <a:t>La loge postérieure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459727"/>
            <a:ext cx="5791200" cy="42287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226695" indent="-182880">
              <a:lnSpc>
                <a:spcPts val="2110"/>
              </a:lnSpc>
              <a:spcBef>
                <a:spcPts val="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I/ Le groupe musculaire médial:</a:t>
            </a:r>
          </a:p>
          <a:p>
            <a:pPr marL="194945" marR="226695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endParaRPr lang="fr-FR" sz="2400" dirty="0" smtClean="0">
              <a:solidFill>
                <a:srgbClr val="FFFF00"/>
              </a:solidFill>
            </a:endParaRPr>
          </a:p>
          <a:p>
            <a:pPr marL="12700">
              <a:lnSpc>
                <a:spcPct val="100000"/>
              </a:lnSpc>
            </a:pPr>
            <a:r>
              <a:rPr lang="fr-FR" sz="2400" b="1" spc="-5" dirty="0" smtClean="0">
                <a:cs typeface="Arial"/>
              </a:rPr>
              <a:t>4</a:t>
            </a:r>
            <a:r>
              <a:rPr lang="fr-FR" sz="2400" b="1" spc="-5" dirty="0" smtClean="0">
                <a:latin typeface="+mj-lt"/>
                <a:cs typeface="Arial"/>
              </a:rPr>
              <a:t>. Muscle pectiné</a:t>
            </a:r>
            <a:r>
              <a:rPr lang="fr-FR" sz="2400" b="1" spc="55" dirty="0" smtClean="0">
                <a:latin typeface="+mj-lt"/>
                <a:cs typeface="Arial"/>
              </a:rPr>
              <a:t> </a:t>
            </a:r>
            <a:r>
              <a:rPr lang="fr-FR" sz="2400" b="1" spc="-5" dirty="0" smtClean="0">
                <a:latin typeface="+mj-lt"/>
                <a:cs typeface="Arial"/>
              </a:rPr>
              <a:t>:</a:t>
            </a:r>
            <a:endParaRPr lang="fr-FR" sz="2400" dirty="0" smtClean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b="1" spc="-5" dirty="0" smtClean="0">
                <a:solidFill>
                  <a:srgbClr val="FF0000"/>
                </a:solidFill>
                <a:latin typeface="+mj-lt"/>
                <a:cs typeface="Arial"/>
              </a:rPr>
              <a:t>Origine</a:t>
            </a:r>
            <a:r>
              <a:rPr lang="fr-FR" sz="2400" b="1" spc="-5" dirty="0" smtClean="0">
                <a:latin typeface="+mj-lt"/>
                <a:cs typeface="Arial"/>
              </a:rPr>
              <a:t>:</a:t>
            </a:r>
            <a:r>
              <a:rPr lang="fr-FR" sz="2400" b="1" spc="30" dirty="0" smtClean="0">
                <a:latin typeface="+mj-lt"/>
                <a:cs typeface="Arial"/>
              </a:rPr>
              <a:t> </a:t>
            </a:r>
            <a:r>
              <a:rPr lang="fr-FR" sz="2400" spc="-5" dirty="0" smtClean="0">
                <a:latin typeface="+mj-lt"/>
                <a:cs typeface="Arial"/>
              </a:rPr>
              <a:t>pubis</a:t>
            </a:r>
            <a:endParaRPr lang="fr-FR" sz="2400" dirty="0" smtClean="0">
              <a:latin typeface="+mj-lt"/>
              <a:cs typeface="Arial"/>
            </a:endParaRPr>
          </a:p>
          <a:p>
            <a:pPr marL="195580" indent="-182880">
              <a:lnSpc>
                <a:spcPts val="2375"/>
              </a:lnSpc>
              <a:spcBef>
                <a:spcPts val="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b="1" spc="-20" dirty="0" smtClean="0">
                <a:solidFill>
                  <a:srgbClr val="FF0000"/>
                </a:solidFill>
                <a:latin typeface="+mj-lt"/>
                <a:cs typeface="Arial"/>
              </a:rPr>
              <a:t>Terminaison</a:t>
            </a:r>
            <a:r>
              <a:rPr lang="fr-FR" sz="2400" b="1" spc="-20" dirty="0" smtClean="0">
                <a:latin typeface="+mj-lt"/>
                <a:cs typeface="Arial"/>
              </a:rPr>
              <a:t>: </a:t>
            </a:r>
            <a:r>
              <a:rPr lang="fr-FR" sz="2400" spc="-5" dirty="0" smtClean="0">
                <a:latin typeface="+mj-lt"/>
                <a:cs typeface="Arial"/>
              </a:rPr>
              <a:t>branche moyenne de</a:t>
            </a:r>
            <a:r>
              <a:rPr lang="fr-FR" sz="2400" spc="120" dirty="0" smtClean="0">
                <a:latin typeface="+mj-lt"/>
                <a:cs typeface="Arial"/>
              </a:rPr>
              <a:t> </a:t>
            </a:r>
            <a:r>
              <a:rPr lang="fr-FR" sz="2400" spc="-5" dirty="0" smtClean="0">
                <a:latin typeface="+mj-lt"/>
                <a:cs typeface="Arial"/>
              </a:rPr>
              <a:t>la</a:t>
            </a:r>
            <a:endParaRPr lang="fr-FR" sz="2400" dirty="0" smtClean="0">
              <a:latin typeface="+mj-lt"/>
              <a:cs typeface="Arial"/>
            </a:endParaRPr>
          </a:p>
          <a:p>
            <a:pPr marL="194945">
              <a:lnSpc>
                <a:spcPts val="2375"/>
              </a:lnSpc>
            </a:pPr>
            <a:r>
              <a:rPr lang="fr-FR" sz="2400" spc="-5" dirty="0" err="1" smtClean="0">
                <a:latin typeface="+mj-lt"/>
                <a:cs typeface="Arial"/>
              </a:rPr>
              <a:t>trifurcation</a:t>
            </a:r>
            <a:r>
              <a:rPr lang="fr-FR" sz="2400" spc="-5" dirty="0" smtClean="0">
                <a:latin typeface="+mj-lt"/>
                <a:cs typeface="Arial"/>
              </a:rPr>
              <a:t> de la ligne</a:t>
            </a:r>
            <a:r>
              <a:rPr lang="fr-FR" sz="2400" spc="20" dirty="0" smtClean="0">
                <a:latin typeface="+mj-lt"/>
                <a:cs typeface="Arial"/>
              </a:rPr>
              <a:t> </a:t>
            </a:r>
            <a:r>
              <a:rPr lang="fr-FR" sz="2400" spc="-5" dirty="0" smtClean="0">
                <a:latin typeface="+mj-lt"/>
                <a:cs typeface="Arial"/>
              </a:rPr>
              <a:t>âpre.</a:t>
            </a:r>
            <a:endParaRPr lang="fr-FR" sz="2400" dirty="0" smtClean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fr-FR" sz="2400" dirty="0" smtClean="0">
              <a:latin typeface="+mj-lt"/>
              <a:cs typeface="Arial"/>
            </a:endParaRPr>
          </a:p>
          <a:p>
            <a:pPr marL="195580" indent="-182880">
              <a:lnSpc>
                <a:spcPts val="2375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b="1" spc="-5" dirty="0" smtClean="0">
                <a:solidFill>
                  <a:srgbClr val="FF0000"/>
                </a:solidFill>
                <a:latin typeface="+mj-lt"/>
                <a:cs typeface="Arial"/>
              </a:rPr>
              <a:t>Action</a:t>
            </a:r>
            <a:r>
              <a:rPr lang="fr-FR" sz="2400" b="1" spc="-5" dirty="0" smtClean="0">
                <a:latin typeface="+mj-lt"/>
                <a:cs typeface="Arial"/>
              </a:rPr>
              <a:t>: </a:t>
            </a:r>
            <a:r>
              <a:rPr lang="fr-FR" sz="2400" spc="-5" dirty="0" smtClean="0">
                <a:latin typeface="+mj-lt"/>
                <a:cs typeface="Arial"/>
              </a:rPr>
              <a:t>adducteur et fléchisseur de</a:t>
            </a:r>
            <a:r>
              <a:rPr lang="fr-FR" sz="2400" spc="75" dirty="0" smtClean="0">
                <a:latin typeface="+mj-lt"/>
                <a:cs typeface="Arial"/>
              </a:rPr>
              <a:t> </a:t>
            </a:r>
            <a:r>
              <a:rPr lang="fr-FR" sz="2400" spc="-5" dirty="0" smtClean="0">
                <a:latin typeface="+mj-lt"/>
                <a:cs typeface="Arial"/>
              </a:rPr>
              <a:t>la</a:t>
            </a:r>
            <a:endParaRPr lang="fr-FR" sz="2400" dirty="0" smtClean="0">
              <a:latin typeface="+mj-lt"/>
              <a:cs typeface="Arial"/>
            </a:endParaRPr>
          </a:p>
          <a:p>
            <a:pPr marL="194945">
              <a:lnSpc>
                <a:spcPts val="2375"/>
              </a:lnSpc>
            </a:pPr>
            <a:r>
              <a:rPr lang="fr-FR" sz="2400" dirty="0" smtClean="0">
                <a:latin typeface="+mj-lt"/>
                <a:cs typeface="Arial"/>
              </a:rPr>
              <a:t>cuisse.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fr-FR" sz="2800" dirty="0" smtClean="0">
              <a:latin typeface="+mj-lt"/>
              <a:cs typeface="Arial"/>
            </a:endParaRPr>
          </a:p>
          <a:p>
            <a:pPr marL="194945" marR="5080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b="1" spc="-5" dirty="0" smtClean="0">
                <a:solidFill>
                  <a:srgbClr val="FF0000"/>
                </a:solidFill>
                <a:latin typeface="+mj-lt"/>
                <a:cs typeface="Arial"/>
              </a:rPr>
              <a:t>Innervation</a:t>
            </a:r>
            <a:r>
              <a:rPr lang="fr-FR" sz="2400" b="1" spc="-5" dirty="0" smtClean="0">
                <a:latin typeface="+mj-lt"/>
                <a:cs typeface="Arial"/>
              </a:rPr>
              <a:t>: </a:t>
            </a:r>
            <a:r>
              <a:rPr lang="fr-FR" sz="2400" spc="-5" dirty="0" smtClean="0">
                <a:latin typeface="+mj-lt"/>
                <a:cs typeface="Arial"/>
              </a:rPr>
              <a:t>Nef du pectiné ( branche  du nerf</a:t>
            </a:r>
            <a:r>
              <a:rPr lang="fr-FR" sz="2400" spc="10" dirty="0" smtClean="0">
                <a:latin typeface="+mj-lt"/>
                <a:cs typeface="Arial"/>
              </a:rPr>
              <a:t> </a:t>
            </a:r>
            <a:r>
              <a:rPr lang="fr-FR" sz="2400" spc="-5" dirty="0" smtClean="0">
                <a:latin typeface="+mj-lt"/>
                <a:cs typeface="Arial"/>
              </a:rPr>
              <a:t>fémoral).</a:t>
            </a:r>
            <a:endParaRPr lang="fr-FR" sz="2400" dirty="0" smtClean="0">
              <a:latin typeface="+mj-lt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470"/>
              </a:spcBef>
            </a:pPr>
            <a:endParaRPr lang="fr-FR" sz="1900" dirty="0">
              <a:latin typeface="Arial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172200" y="914400"/>
            <a:ext cx="2712974" cy="4824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505713"/>
            <a:ext cx="4604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000" spc="-90" dirty="0" smtClean="0"/>
              <a:t>La loge postérieure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459727"/>
            <a:ext cx="5791200" cy="40614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226695" indent="-182880">
              <a:lnSpc>
                <a:spcPts val="2110"/>
              </a:lnSpc>
              <a:spcBef>
                <a:spcPts val="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I/ Le groupe musculaire médial:</a:t>
            </a:r>
          </a:p>
          <a:p>
            <a:pPr marL="194945" marR="226695" indent="-182880">
              <a:lnSpc>
                <a:spcPts val="211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endParaRPr lang="fr-FR" sz="2400" dirty="0" smtClean="0"/>
          </a:p>
          <a:p>
            <a:pPr marL="12700">
              <a:lnSpc>
                <a:spcPct val="100000"/>
              </a:lnSpc>
            </a:pPr>
            <a:r>
              <a:rPr lang="fr-FR" sz="2400" b="1" spc="-5" dirty="0" smtClean="0">
                <a:latin typeface="+mj-lt"/>
                <a:cs typeface="Arial"/>
              </a:rPr>
              <a:t>5. </a:t>
            </a:r>
            <a:r>
              <a:rPr lang="fr-FR" sz="2200" b="1" spc="-5" dirty="0" smtClean="0">
                <a:latin typeface="+mj-lt"/>
                <a:cs typeface="Arial"/>
              </a:rPr>
              <a:t>Muscle gracile</a:t>
            </a:r>
            <a:r>
              <a:rPr lang="fr-FR" sz="2200" b="1" spc="40" dirty="0" smtClean="0">
                <a:latin typeface="+mj-lt"/>
                <a:cs typeface="Arial"/>
              </a:rPr>
              <a:t> </a:t>
            </a:r>
            <a:r>
              <a:rPr lang="fr-FR" sz="2200" b="1" spc="-5" dirty="0" smtClean="0">
                <a:latin typeface="+mj-lt"/>
                <a:cs typeface="Arial"/>
              </a:rPr>
              <a:t>:</a:t>
            </a:r>
            <a:endParaRPr lang="fr-FR" sz="2200" dirty="0" smtClean="0">
              <a:latin typeface="+mj-lt"/>
              <a:cs typeface="Arial"/>
            </a:endParaRPr>
          </a:p>
          <a:p>
            <a:pPr marL="195580" indent="-182880">
              <a:lnSpc>
                <a:spcPts val="2375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200" b="1" spc="-5" dirty="0" smtClean="0">
                <a:solidFill>
                  <a:srgbClr val="FF0000"/>
                </a:solidFill>
                <a:latin typeface="+mj-lt"/>
                <a:cs typeface="Arial"/>
              </a:rPr>
              <a:t>Origine</a:t>
            </a:r>
            <a:r>
              <a:rPr lang="fr-FR" sz="2200" b="1" spc="-5" dirty="0" smtClean="0">
                <a:latin typeface="+mj-lt"/>
                <a:cs typeface="Arial"/>
              </a:rPr>
              <a:t>: </a:t>
            </a:r>
            <a:r>
              <a:rPr lang="fr-FR" sz="2200" spc="-5" dirty="0" smtClean="0">
                <a:latin typeface="+mj-lt"/>
                <a:cs typeface="Arial"/>
              </a:rPr>
              <a:t>le long de la</a:t>
            </a:r>
            <a:r>
              <a:rPr lang="fr-FR" sz="2200" spc="35" dirty="0" smtClean="0">
                <a:latin typeface="+mj-lt"/>
                <a:cs typeface="Arial"/>
              </a:rPr>
              <a:t> </a:t>
            </a:r>
            <a:r>
              <a:rPr lang="fr-FR" sz="2200" spc="-5" dirty="0" smtClean="0">
                <a:latin typeface="+mj-lt"/>
                <a:cs typeface="Arial"/>
              </a:rPr>
              <a:t>symphyse</a:t>
            </a:r>
            <a:endParaRPr lang="fr-FR" sz="2200" dirty="0" smtClean="0">
              <a:latin typeface="+mj-lt"/>
              <a:cs typeface="Arial"/>
            </a:endParaRPr>
          </a:p>
          <a:p>
            <a:pPr marL="194945">
              <a:lnSpc>
                <a:spcPts val="2375"/>
              </a:lnSpc>
            </a:pPr>
            <a:r>
              <a:rPr lang="fr-FR" sz="2200" spc="-5" dirty="0" smtClean="0">
                <a:latin typeface="+mj-lt"/>
                <a:cs typeface="Arial"/>
              </a:rPr>
              <a:t>pubienne.</a:t>
            </a:r>
            <a:endParaRPr lang="fr-FR" sz="2200" dirty="0" smtClean="0">
              <a:latin typeface="+mj-lt"/>
              <a:cs typeface="Arial"/>
            </a:endParaRPr>
          </a:p>
          <a:p>
            <a:pPr marL="194945" marR="173990" indent="-182880">
              <a:lnSpc>
                <a:spcPct val="80000"/>
              </a:lnSpc>
              <a:spcBef>
                <a:spcPts val="530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200" b="1" spc="-20" dirty="0" smtClean="0">
                <a:solidFill>
                  <a:srgbClr val="FF0000"/>
                </a:solidFill>
                <a:latin typeface="+mj-lt"/>
                <a:cs typeface="Arial"/>
              </a:rPr>
              <a:t>Terminaison</a:t>
            </a:r>
            <a:r>
              <a:rPr lang="fr-FR" sz="2200" b="1" spc="-20" dirty="0" smtClean="0">
                <a:latin typeface="+mj-lt"/>
                <a:cs typeface="Arial"/>
              </a:rPr>
              <a:t>: </a:t>
            </a:r>
            <a:r>
              <a:rPr lang="fr-FR" sz="2200" spc="-5" dirty="0" smtClean="0">
                <a:latin typeface="+mj-lt"/>
                <a:cs typeface="Arial"/>
              </a:rPr>
              <a:t>partie supérieure de la  face médiale du</a:t>
            </a:r>
            <a:r>
              <a:rPr lang="fr-FR" sz="2200" spc="10" dirty="0" smtClean="0">
                <a:latin typeface="+mj-lt"/>
                <a:cs typeface="Arial"/>
              </a:rPr>
              <a:t> </a:t>
            </a:r>
            <a:r>
              <a:rPr lang="fr-FR" sz="2200" spc="-5" dirty="0" smtClean="0">
                <a:latin typeface="+mj-lt"/>
                <a:cs typeface="Arial"/>
              </a:rPr>
              <a:t>tibia.</a:t>
            </a:r>
            <a:endParaRPr lang="fr-FR" sz="2200" dirty="0" smtClean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200" b="1" spc="-5" dirty="0" smtClean="0">
                <a:solidFill>
                  <a:srgbClr val="FF0000"/>
                </a:solidFill>
                <a:latin typeface="+mj-lt"/>
                <a:cs typeface="Arial"/>
              </a:rPr>
              <a:t>Action</a:t>
            </a:r>
            <a:r>
              <a:rPr lang="fr-FR" sz="2200" b="1" spc="-5" dirty="0" smtClean="0">
                <a:latin typeface="+mj-lt"/>
                <a:cs typeface="Arial"/>
              </a:rPr>
              <a:t>:</a:t>
            </a:r>
            <a:endParaRPr lang="fr-FR" sz="2200" dirty="0" smtClean="0">
              <a:latin typeface="+mj-lt"/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10"/>
              </a:spcBef>
              <a:buClr>
                <a:srgbClr val="92A199"/>
              </a:buClr>
              <a:buSzPct val="84210"/>
              <a:buChar char="•"/>
              <a:tabLst>
                <a:tab pos="469900" algn="l"/>
              </a:tabLst>
            </a:pPr>
            <a:r>
              <a:rPr lang="fr-FR" sz="1900" spc="-5" dirty="0" smtClean="0">
                <a:latin typeface="+mj-lt"/>
                <a:cs typeface="Arial"/>
              </a:rPr>
              <a:t>fléchisseur et rotateur médial de la</a:t>
            </a:r>
            <a:r>
              <a:rPr lang="fr-FR" sz="1900" spc="170" dirty="0" smtClean="0">
                <a:latin typeface="+mj-lt"/>
                <a:cs typeface="Arial"/>
              </a:rPr>
              <a:t> </a:t>
            </a:r>
            <a:r>
              <a:rPr lang="fr-FR" sz="1900" spc="-5" dirty="0" smtClean="0">
                <a:latin typeface="+mj-lt"/>
                <a:cs typeface="Arial"/>
              </a:rPr>
              <a:t>jambe.</a:t>
            </a:r>
            <a:endParaRPr lang="fr-FR" sz="1900" dirty="0" smtClean="0">
              <a:latin typeface="+mj-lt"/>
              <a:cs typeface="Arial"/>
            </a:endParaRPr>
          </a:p>
          <a:p>
            <a:pPr marL="469900" lvl="1" indent="-183515">
              <a:lnSpc>
                <a:spcPct val="100000"/>
              </a:lnSpc>
              <a:buClr>
                <a:srgbClr val="92A199"/>
              </a:buClr>
              <a:buSzPct val="84210"/>
              <a:buChar char="•"/>
              <a:tabLst>
                <a:tab pos="469900" algn="l"/>
              </a:tabLst>
            </a:pPr>
            <a:r>
              <a:rPr lang="fr-FR" sz="1900" spc="-5" dirty="0" smtClean="0">
                <a:latin typeface="+mj-lt"/>
                <a:cs typeface="Arial"/>
              </a:rPr>
              <a:t>Adducteur de la</a:t>
            </a:r>
            <a:r>
              <a:rPr lang="fr-FR" sz="1900" spc="45" dirty="0" smtClean="0">
                <a:latin typeface="+mj-lt"/>
                <a:cs typeface="Arial"/>
              </a:rPr>
              <a:t> </a:t>
            </a:r>
            <a:r>
              <a:rPr lang="fr-FR" sz="1900" spc="-5" dirty="0" smtClean="0">
                <a:latin typeface="+mj-lt"/>
                <a:cs typeface="Arial"/>
              </a:rPr>
              <a:t>cuisse.</a:t>
            </a:r>
            <a:endParaRPr lang="fr-FR" sz="1900" dirty="0" smtClean="0">
              <a:latin typeface="+mj-lt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92A199"/>
              </a:buClr>
              <a:buFont typeface="Arial"/>
              <a:buChar char="•"/>
            </a:pPr>
            <a:endParaRPr lang="fr-FR" sz="2400" dirty="0" smtClean="0">
              <a:latin typeface="+mj-lt"/>
              <a:cs typeface="Arial"/>
            </a:endParaRPr>
          </a:p>
          <a:p>
            <a:pPr marL="194945" marR="74295" indent="-182880">
              <a:lnSpc>
                <a:spcPct val="80000"/>
              </a:lnSpc>
              <a:spcBef>
                <a:spcPts val="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  <a:tab pos="1954530" algn="l"/>
              </a:tabLst>
            </a:pPr>
            <a:r>
              <a:rPr lang="fr-FR" sz="2200" b="1" spc="-5" dirty="0" smtClean="0">
                <a:solidFill>
                  <a:srgbClr val="FF0000"/>
                </a:solidFill>
                <a:latin typeface="+mj-lt"/>
                <a:cs typeface="Arial"/>
              </a:rPr>
              <a:t>Innervation</a:t>
            </a:r>
            <a:r>
              <a:rPr lang="fr-FR" sz="2200" b="1" spc="-5" dirty="0" smtClean="0">
                <a:latin typeface="+mj-lt"/>
                <a:cs typeface="Arial"/>
              </a:rPr>
              <a:t>:	</a:t>
            </a:r>
            <a:r>
              <a:rPr lang="fr-FR" sz="2200" spc="-5" dirty="0" smtClean="0">
                <a:latin typeface="+mj-lt"/>
                <a:cs typeface="Arial"/>
              </a:rPr>
              <a:t>Nerf obturateur </a:t>
            </a:r>
            <a:endParaRPr lang="fr-FR" sz="2200" dirty="0" smtClean="0">
              <a:latin typeface="+mj-lt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470"/>
              </a:spcBef>
            </a:pPr>
            <a:endParaRPr lang="fr-FR" sz="1900" dirty="0">
              <a:latin typeface="Arial"/>
              <a:cs typeface="Arial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5791200" y="914400"/>
            <a:ext cx="2808350" cy="4994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505713"/>
            <a:ext cx="4604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000" spc="-90" dirty="0" smtClean="0"/>
              <a:t>La loge postérieure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752600"/>
            <a:ext cx="6023966" cy="45402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94945" marR="226695" indent="-182880">
              <a:lnSpc>
                <a:spcPts val="2110"/>
              </a:lnSpc>
              <a:spcBef>
                <a:spcPts val="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II/ Le groupe musculaire postérieur ou  muscles </a:t>
            </a:r>
            <a:r>
              <a:rPr lang="fr-FR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ischio</a:t>
            </a:r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-jambiers:</a:t>
            </a:r>
          </a:p>
          <a:p>
            <a:pPr marL="12700">
              <a:lnSpc>
                <a:spcPct val="100000"/>
              </a:lnSpc>
            </a:pPr>
            <a:r>
              <a:rPr sz="2200" b="1" spc="-5" dirty="0" smtClean="0">
                <a:latin typeface="+mj-lt"/>
                <a:cs typeface="Arial"/>
              </a:rPr>
              <a:t>1/Muscle</a:t>
            </a:r>
            <a:r>
              <a:rPr sz="2200" b="1" spc="25" dirty="0" smtClean="0">
                <a:latin typeface="+mj-lt"/>
                <a:cs typeface="Arial"/>
              </a:rPr>
              <a:t> </a:t>
            </a:r>
            <a:r>
              <a:rPr sz="2200" b="1" spc="-5" dirty="0">
                <a:latin typeface="+mj-lt"/>
                <a:cs typeface="Arial"/>
              </a:rPr>
              <a:t>semi-membraneux:</a:t>
            </a:r>
            <a:endParaRPr sz="2200" dirty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  <a:tab pos="1423670" algn="l"/>
              </a:tabLst>
            </a:pPr>
            <a:r>
              <a:rPr sz="2200" b="1" spc="-5" dirty="0">
                <a:solidFill>
                  <a:srgbClr val="FF0000"/>
                </a:solidFill>
                <a:latin typeface="+mj-lt"/>
                <a:cs typeface="Arial"/>
              </a:rPr>
              <a:t>Origine</a:t>
            </a:r>
            <a:r>
              <a:rPr sz="2200" b="1" spc="-5" dirty="0">
                <a:latin typeface="+mj-lt"/>
                <a:cs typeface="Arial"/>
              </a:rPr>
              <a:t>:	</a:t>
            </a:r>
            <a:r>
              <a:rPr sz="2200" spc="-10" dirty="0">
                <a:latin typeface="+mj-lt"/>
                <a:cs typeface="Arial"/>
              </a:rPr>
              <a:t>Tubérosité</a:t>
            </a:r>
            <a:r>
              <a:rPr sz="2200" spc="10" dirty="0">
                <a:latin typeface="+mj-lt"/>
                <a:cs typeface="Arial"/>
              </a:rPr>
              <a:t> </a:t>
            </a:r>
            <a:r>
              <a:rPr sz="2200" spc="-5" dirty="0">
                <a:latin typeface="+mj-lt"/>
                <a:cs typeface="Arial"/>
              </a:rPr>
              <a:t>ischiatique.</a:t>
            </a:r>
            <a:endParaRPr sz="2200" dirty="0">
              <a:latin typeface="+mj-lt"/>
              <a:cs typeface="Arial"/>
            </a:endParaRPr>
          </a:p>
          <a:p>
            <a:pPr marL="195580" indent="-182880">
              <a:lnSpc>
                <a:spcPts val="2375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20" dirty="0">
                <a:solidFill>
                  <a:srgbClr val="FF0000"/>
                </a:solidFill>
                <a:latin typeface="+mj-lt"/>
                <a:cs typeface="Arial"/>
              </a:rPr>
              <a:t>Terminaison</a:t>
            </a:r>
            <a:r>
              <a:rPr sz="2200" b="1" spc="-20" dirty="0">
                <a:latin typeface="+mj-lt"/>
                <a:cs typeface="Arial"/>
              </a:rPr>
              <a:t>: </a:t>
            </a:r>
            <a:r>
              <a:rPr lang="fr-FR" sz="1600" dirty="0" smtClean="0"/>
              <a:t>Par </a:t>
            </a:r>
            <a:r>
              <a:rPr lang="fr-FR" sz="1600" dirty="0"/>
              <a:t>3 tendons :</a:t>
            </a:r>
          </a:p>
          <a:p>
            <a:r>
              <a:rPr lang="fr-FR" sz="1600" dirty="0" smtClean="0"/>
              <a:t>	direct</a:t>
            </a:r>
            <a:r>
              <a:rPr lang="fr-FR" sz="1600" dirty="0"/>
              <a:t> : face postérieure de l’extrémité supérieure du tibia</a:t>
            </a:r>
          </a:p>
          <a:p>
            <a:r>
              <a:rPr lang="fr-FR" sz="1600" dirty="0" smtClean="0"/>
              <a:t>	réfléchie</a:t>
            </a:r>
            <a:r>
              <a:rPr lang="fr-FR" sz="1600" dirty="0"/>
              <a:t> : en dessous du plateau tibial médial</a:t>
            </a:r>
          </a:p>
          <a:p>
            <a:r>
              <a:rPr lang="fr-FR" sz="1600" dirty="0" smtClean="0"/>
              <a:t>	récurent</a:t>
            </a:r>
            <a:r>
              <a:rPr lang="fr-FR" sz="1600" dirty="0"/>
              <a:t> : </a:t>
            </a:r>
            <a:r>
              <a:rPr lang="fr-FR" sz="1600" dirty="0" err="1"/>
              <a:t>fabella</a:t>
            </a:r>
            <a:r>
              <a:rPr lang="fr-FR" sz="1600" dirty="0"/>
              <a:t>, c’est le ligament poplité oblique</a:t>
            </a:r>
          </a:p>
          <a:p>
            <a:pPr marL="195580" indent="-182880">
              <a:lnSpc>
                <a:spcPts val="2375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endParaRPr lang="fr-FR" sz="2200" b="1" spc="-20" dirty="0" smtClean="0">
              <a:latin typeface="+mj-lt"/>
              <a:cs typeface="Arial"/>
            </a:endParaRPr>
          </a:p>
          <a:p>
            <a:pPr marL="195580" indent="-182880">
              <a:lnSpc>
                <a:spcPts val="2375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 smtClean="0">
                <a:solidFill>
                  <a:srgbClr val="FF0000"/>
                </a:solidFill>
                <a:latin typeface="+mj-lt"/>
                <a:cs typeface="Arial"/>
              </a:rPr>
              <a:t>Action</a:t>
            </a:r>
            <a:r>
              <a:rPr sz="2200" b="1" spc="-5" dirty="0">
                <a:latin typeface="+mj-lt"/>
                <a:cs typeface="Arial"/>
              </a:rPr>
              <a:t>:</a:t>
            </a:r>
            <a:endParaRPr sz="2200" dirty="0">
              <a:latin typeface="+mj-lt"/>
              <a:cs typeface="Arial"/>
            </a:endParaRPr>
          </a:p>
          <a:p>
            <a:pPr marL="194945" marR="5080" indent="-182880">
              <a:lnSpc>
                <a:spcPct val="80000"/>
              </a:lnSpc>
              <a:spcBef>
                <a:spcPts val="530"/>
              </a:spcBef>
              <a:buClr>
                <a:srgbClr val="92A199"/>
              </a:buClr>
              <a:buSzPct val="84090"/>
              <a:buChar char="•"/>
              <a:tabLst>
                <a:tab pos="195580" algn="l"/>
                <a:tab pos="863600" algn="l"/>
              </a:tabLst>
            </a:pPr>
            <a:r>
              <a:rPr sz="2200" spc="-5" dirty="0">
                <a:latin typeface="+mj-lt"/>
                <a:cs typeface="Arial"/>
              </a:rPr>
              <a:t>Fléchisseur de la jambe sur la cuisse,  </a:t>
            </a:r>
            <a:r>
              <a:rPr sz="2200" spc="-5" dirty="0" err="1" smtClean="0">
                <a:latin typeface="+mj-lt"/>
                <a:cs typeface="Arial"/>
              </a:rPr>
              <a:t>puis</a:t>
            </a:r>
            <a:r>
              <a:rPr lang="fr-FR" sz="2200" spc="-5" dirty="0">
                <a:latin typeface="+mj-lt"/>
                <a:cs typeface="Arial"/>
              </a:rPr>
              <a:t> </a:t>
            </a:r>
            <a:r>
              <a:rPr lang="fr-FR" sz="2200" spc="-5" dirty="0" smtClean="0">
                <a:latin typeface="+mj-lt"/>
                <a:cs typeface="Arial"/>
              </a:rPr>
              <a:t>extenseur</a:t>
            </a:r>
            <a:r>
              <a:rPr sz="2200" spc="-5" dirty="0" smtClean="0">
                <a:latin typeface="+mj-lt"/>
                <a:cs typeface="Arial"/>
              </a:rPr>
              <a:t> </a:t>
            </a:r>
            <a:r>
              <a:rPr sz="2200" spc="-5" dirty="0">
                <a:latin typeface="+mj-lt"/>
                <a:cs typeface="Arial"/>
              </a:rPr>
              <a:t>de la cuisse sur le</a:t>
            </a:r>
            <a:r>
              <a:rPr sz="2200" spc="20" dirty="0">
                <a:latin typeface="+mj-lt"/>
                <a:cs typeface="Arial"/>
              </a:rPr>
              <a:t> </a:t>
            </a:r>
            <a:r>
              <a:rPr sz="2200" spc="-5" dirty="0">
                <a:latin typeface="+mj-lt"/>
                <a:cs typeface="Arial"/>
              </a:rPr>
              <a:t>tronc.</a:t>
            </a:r>
            <a:endParaRPr sz="2200" dirty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4090"/>
              <a:buChar char="•"/>
              <a:tabLst>
                <a:tab pos="195580" algn="l"/>
              </a:tabLst>
            </a:pPr>
            <a:r>
              <a:rPr sz="2200" spc="-5" dirty="0">
                <a:latin typeface="+mj-lt"/>
                <a:cs typeface="Arial"/>
              </a:rPr>
              <a:t>Rotateur médial de </a:t>
            </a:r>
            <a:r>
              <a:rPr sz="2200" dirty="0">
                <a:latin typeface="+mj-lt"/>
                <a:cs typeface="Arial"/>
              </a:rPr>
              <a:t>la</a:t>
            </a:r>
            <a:r>
              <a:rPr sz="2200" spc="30" dirty="0">
                <a:latin typeface="+mj-lt"/>
                <a:cs typeface="Arial"/>
              </a:rPr>
              <a:t> </a:t>
            </a:r>
            <a:r>
              <a:rPr sz="2200" spc="-5" dirty="0">
                <a:latin typeface="+mj-lt"/>
                <a:cs typeface="Arial"/>
              </a:rPr>
              <a:t>jambe.</a:t>
            </a:r>
            <a:endParaRPr sz="2200" dirty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92A199"/>
              </a:buClr>
              <a:buFont typeface="Arial"/>
              <a:buChar char="•"/>
            </a:pPr>
            <a:endParaRPr sz="2400" dirty="0">
              <a:latin typeface="+mj-lt"/>
              <a:cs typeface="Arial"/>
            </a:endParaRPr>
          </a:p>
          <a:p>
            <a:pPr marL="194945" marR="109220" indent="-182880">
              <a:lnSpc>
                <a:spcPts val="2110"/>
              </a:lnSpc>
              <a:spcBef>
                <a:spcPts val="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solidFill>
                  <a:srgbClr val="FF0000"/>
                </a:solidFill>
                <a:latin typeface="+mj-lt"/>
                <a:cs typeface="Arial"/>
              </a:rPr>
              <a:t>Innervation</a:t>
            </a:r>
            <a:r>
              <a:rPr sz="2200" b="1" spc="-5" dirty="0">
                <a:latin typeface="+mj-lt"/>
                <a:cs typeface="Arial"/>
              </a:rPr>
              <a:t>: </a:t>
            </a:r>
            <a:r>
              <a:rPr sz="2200" spc="-5" dirty="0">
                <a:latin typeface="+mj-lt"/>
                <a:cs typeface="Arial"/>
              </a:rPr>
              <a:t>Nerf du semi-</a:t>
            </a:r>
            <a:r>
              <a:rPr sz="2200" spc="-5" dirty="0" err="1">
                <a:latin typeface="+mj-lt"/>
                <a:cs typeface="Arial"/>
              </a:rPr>
              <a:t>membraneux</a:t>
            </a:r>
            <a:r>
              <a:rPr sz="2200" spc="-5" dirty="0">
                <a:latin typeface="+mj-lt"/>
                <a:cs typeface="Arial"/>
              </a:rPr>
              <a:t> </a:t>
            </a:r>
            <a:endParaRPr sz="2200" dirty="0">
              <a:latin typeface="+mj-lt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67400" y="914400"/>
            <a:ext cx="3019228" cy="5373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6565138" cy="830997"/>
          </a:xfrm>
        </p:spPr>
        <p:txBody>
          <a:bodyPr/>
          <a:lstStyle/>
          <a:p>
            <a:r>
              <a:rPr lang="fr-FR" dirty="0" smtClean="0"/>
              <a:t>Plan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447800" y="1676400"/>
            <a:ext cx="6096000" cy="2585323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romanUcPeriod"/>
            </a:pPr>
            <a:r>
              <a:rPr lang="fr-FR" b="1" dirty="0" smtClean="0"/>
              <a:t>Introduction</a:t>
            </a:r>
          </a:p>
          <a:p>
            <a:pPr marL="342900" indent="-342900">
              <a:buFont typeface="+mj-lt"/>
              <a:buAutoNum type="romanUcPeriod"/>
            </a:pPr>
            <a:r>
              <a:rPr lang="fr-FR" b="1" dirty="0" smtClean="0"/>
              <a:t>Les muscles de la loge antérieure </a:t>
            </a:r>
          </a:p>
          <a:p>
            <a:pPr marL="342900" indent="-342900">
              <a:buFont typeface="+mj-lt"/>
              <a:buAutoNum type="romanUcPeriod"/>
            </a:pPr>
            <a:r>
              <a:rPr lang="fr-FR" b="1" dirty="0" smtClean="0"/>
              <a:t>Les muscles de la loge postérieure</a:t>
            </a:r>
          </a:p>
          <a:p>
            <a:pPr marL="342900" indent="-342900">
              <a:buFont typeface="+mj-lt"/>
              <a:buAutoNum type="romanUcPeriod"/>
            </a:pPr>
            <a:r>
              <a:rPr lang="fr-FR" b="1" dirty="0" smtClean="0"/>
              <a:t>Vascularisation- innervation</a:t>
            </a:r>
          </a:p>
          <a:p>
            <a:pPr marL="342900" indent="-342900">
              <a:buFont typeface="+mj-lt"/>
              <a:buAutoNum type="romanUcPeriod"/>
            </a:pPr>
            <a:r>
              <a:rPr lang="fr-FR" b="1" dirty="0" smtClean="0"/>
              <a:t>Articulation du genou</a:t>
            </a:r>
          </a:p>
          <a:p>
            <a:pPr marL="342900" indent="-342900">
              <a:buFont typeface="+mj-lt"/>
              <a:buAutoNum type="romanUcPeriod"/>
            </a:pPr>
            <a:r>
              <a:rPr lang="fr-FR" b="1" dirty="0" smtClean="0"/>
              <a:t>Radio-anatomie</a:t>
            </a:r>
          </a:p>
          <a:p>
            <a:pPr marL="342900" indent="-342900">
              <a:buFont typeface="+mj-lt"/>
              <a:buAutoNum type="romanUcPeriod"/>
            </a:pPr>
            <a:r>
              <a:rPr lang="fr-FR" b="1" dirty="0" smtClean="0"/>
              <a:t>Conclusion </a:t>
            </a:r>
          </a:p>
          <a:p>
            <a:pPr marL="342900" indent="-342900">
              <a:buFont typeface="+mj-lt"/>
              <a:buAutoNum type="romanUcPeriod"/>
            </a:pPr>
            <a:endParaRPr lang="fr-FR" b="1" dirty="0" smtClean="0"/>
          </a:p>
          <a:p>
            <a:pPr marL="342900" indent="-342900">
              <a:buFont typeface="+mj-lt"/>
              <a:buAutoNum type="romanUcPeriod"/>
            </a:pPr>
            <a:endParaRPr lang="fr-FR" b="1" dirty="0" smtClean="0"/>
          </a:p>
          <a:p>
            <a:pPr marL="342900" indent="-342900">
              <a:buFont typeface="+mj-lt"/>
              <a:buAutoNum type="romanUcPeriod"/>
            </a:pPr>
            <a:endParaRPr lang="fr-FR" b="1" dirty="0" smtClean="0"/>
          </a:p>
          <a:p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505713"/>
            <a:ext cx="4604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000" spc="-90" dirty="0" smtClean="0"/>
              <a:t>La loge postérieure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752600"/>
            <a:ext cx="5354294" cy="369331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94945" marR="226695" indent="-182880">
              <a:lnSpc>
                <a:spcPts val="2110"/>
              </a:lnSpc>
              <a:spcBef>
                <a:spcPts val="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II/ Le groupe musculaire postérieur ou  muscles </a:t>
            </a:r>
            <a:r>
              <a:rPr lang="fr-FR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ischio</a:t>
            </a:r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-jambiers:</a:t>
            </a:r>
          </a:p>
          <a:p>
            <a:pPr marL="12700" marR="90170">
              <a:lnSpc>
                <a:spcPct val="100000"/>
              </a:lnSpc>
              <a:spcBef>
                <a:spcPts val="100"/>
              </a:spcBef>
            </a:pPr>
            <a:r>
              <a:rPr lang="fr-FR" sz="2000" b="1" spc="-5" dirty="0" smtClean="0">
                <a:latin typeface="+mj-lt"/>
                <a:cs typeface="Arial"/>
              </a:rPr>
              <a:t>2/Muscle </a:t>
            </a:r>
            <a:r>
              <a:rPr lang="fr-FR" sz="2000" b="1" spc="-5" dirty="0" err="1" smtClean="0">
                <a:latin typeface="+mj-lt"/>
                <a:cs typeface="Arial"/>
              </a:rPr>
              <a:t>semi-tendineux</a:t>
            </a:r>
            <a:r>
              <a:rPr lang="fr-FR" sz="2000" b="1" spc="-5" dirty="0" smtClean="0">
                <a:latin typeface="+mj-lt"/>
                <a:cs typeface="Arial"/>
              </a:rPr>
              <a:t>:</a:t>
            </a:r>
            <a:endParaRPr lang="fr-FR" sz="2000" dirty="0" smtClean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29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000" b="1" dirty="0" smtClean="0">
                <a:solidFill>
                  <a:srgbClr val="FF0000"/>
                </a:solidFill>
                <a:latin typeface="+mj-lt"/>
                <a:cs typeface="Arial"/>
              </a:rPr>
              <a:t>Origine</a:t>
            </a:r>
            <a:r>
              <a:rPr lang="fr-FR" sz="2000" b="1" dirty="0" smtClean="0">
                <a:latin typeface="+mj-lt"/>
                <a:cs typeface="Arial"/>
              </a:rPr>
              <a:t>: </a:t>
            </a:r>
            <a:r>
              <a:rPr lang="fr-FR" sz="2000" spc="-10" dirty="0" smtClean="0">
                <a:latin typeface="+mj-lt"/>
                <a:cs typeface="Arial"/>
              </a:rPr>
              <a:t>Tubérosité</a:t>
            </a:r>
            <a:r>
              <a:rPr lang="fr-FR" sz="2000" spc="-40" dirty="0" smtClean="0">
                <a:latin typeface="+mj-lt"/>
                <a:cs typeface="Arial"/>
              </a:rPr>
              <a:t> </a:t>
            </a:r>
            <a:r>
              <a:rPr lang="fr-FR" sz="2000" spc="-5" dirty="0" smtClean="0">
                <a:latin typeface="+mj-lt"/>
                <a:cs typeface="Arial"/>
              </a:rPr>
              <a:t>ischiatique.</a:t>
            </a:r>
            <a:endParaRPr lang="fr-FR" sz="2000" dirty="0" smtClean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285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000" b="1" spc="-20" dirty="0" smtClean="0">
                <a:solidFill>
                  <a:srgbClr val="FF0000"/>
                </a:solidFill>
                <a:latin typeface="+mj-lt"/>
                <a:cs typeface="Arial"/>
              </a:rPr>
              <a:t>Terminaison</a:t>
            </a:r>
            <a:r>
              <a:rPr lang="fr-FR" sz="2000" b="1" spc="-20" dirty="0" smtClean="0">
                <a:latin typeface="+mj-lt"/>
                <a:cs typeface="Arial"/>
              </a:rPr>
              <a:t>: </a:t>
            </a:r>
            <a:r>
              <a:rPr lang="fr-FR" sz="2000" dirty="0"/>
              <a:t>il s'insère sur la face antéro interne de la partie supérieure du tibia, en dessous du </a:t>
            </a:r>
            <a:r>
              <a:rPr lang="fr-FR" sz="2000" dirty="0">
                <a:hlinkClick r:id="rId2" tooltip="Muscle gracile"/>
              </a:rPr>
              <a:t>muscle gracile</a:t>
            </a:r>
            <a:r>
              <a:rPr lang="fr-FR" sz="2000" dirty="0"/>
              <a:t> et en arrière du </a:t>
            </a:r>
            <a:r>
              <a:rPr lang="fr-FR" sz="2000" dirty="0">
                <a:hlinkClick r:id="rId3" tooltip="Muscle sartorius"/>
              </a:rPr>
              <a:t>muscle </a:t>
            </a:r>
            <a:r>
              <a:rPr lang="fr-FR" sz="2000" dirty="0" err="1">
                <a:hlinkClick r:id="rId3" tooltip="Muscle sartorius"/>
              </a:rPr>
              <a:t>sartorius</a:t>
            </a:r>
            <a:endParaRPr lang="fr-FR" sz="2000" dirty="0" smtClean="0">
              <a:latin typeface="+mj-lt"/>
              <a:cs typeface="Arial"/>
            </a:endParaRPr>
          </a:p>
          <a:p>
            <a:pPr marL="194945" marR="1439545" indent="-182880">
              <a:lnSpc>
                <a:spcPts val="2590"/>
              </a:lnSpc>
              <a:spcBef>
                <a:spcPts val="6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000" b="1" spc="-5" dirty="0" smtClean="0">
                <a:solidFill>
                  <a:srgbClr val="FF0000"/>
                </a:solidFill>
                <a:latin typeface="+mj-lt"/>
                <a:cs typeface="Arial"/>
              </a:rPr>
              <a:t>Action</a:t>
            </a:r>
            <a:r>
              <a:rPr lang="fr-FR" sz="2000" b="1" spc="-5" dirty="0" smtClean="0">
                <a:latin typeface="+mj-lt"/>
                <a:cs typeface="Arial"/>
              </a:rPr>
              <a:t>: </a:t>
            </a:r>
            <a:r>
              <a:rPr lang="fr-FR" sz="2000" spc="-5" dirty="0" smtClean="0">
                <a:latin typeface="+mj-lt"/>
                <a:cs typeface="Arial"/>
              </a:rPr>
              <a:t>identique au </a:t>
            </a:r>
            <a:r>
              <a:rPr lang="fr-FR" sz="2000" dirty="0" smtClean="0">
                <a:latin typeface="+mj-lt"/>
                <a:cs typeface="Arial"/>
              </a:rPr>
              <a:t>semi-  </a:t>
            </a:r>
            <a:r>
              <a:rPr lang="fr-FR" sz="2000" spc="-5" dirty="0" smtClean="0">
                <a:latin typeface="+mj-lt"/>
                <a:cs typeface="Arial"/>
              </a:rPr>
              <a:t>membraneux</a:t>
            </a:r>
            <a:r>
              <a:rPr lang="fr-FR" sz="2000" b="1" spc="-5" dirty="0" smtClean="0">
                <a:latin typeface="+mj-lt"/>
                <a:cs typeface="Arial"/>
              </a:rPr>
              <a:t>.</a:t>
            </a:r>
            <a:endParaRPr lang="fr-FR" sz="2000" dirty="0" smtClean="0">
              <a:latin typeface="+mj-lt"/>
              <a:cs typeface="Arial"/>
            </a:endParaRPr>
          </a:p>
          <a:p>
            <a:pPr>
              <a:lnSpc>
                <a:spcPct val="100000"/>
              </a:lnSpc>
              <a:buClr>
                <a:srgbClr val="92A199"/>
              </a:buClr>
              <a:buFont typeface="Arial"/>
              <a:buChar char="•"/>
            </a:pPr>
            <a:endParaRPr lang="fr-FR" sz="2400" dirty="0" smtClean="0">
              <a:latin typeface="+mj-lt"/>
              <a:cs typeface="Arial"/>
            </a:endParaRPr>
          </a:p>
          <a:p>
            <a:pPr marL="194945" marR="5080" indent="-182880">
              <a:lnSpc>
                <a:spcPts val="2590"/>
              </a:lnSpc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000" b="1" spc="-5" dirty="0" smtClean="0">
                <a:solidFill>
                  <a:srgbClr val="FF0000"/>
                </a:solidFill>
                <a:latin typeface="+mj-lt"/>
                <a:cs typeface="Arial"/>
              </a:rPr>
              <a:t>Innervation</a:t>
            </a:r>
            <a:r>
              <a:rPr lang="fr-FR" sz="2000" b="1" spc="-5" dirty="0" smtClean="0">
                <a:latin typeface="+mj-lt"/>
                <a:cs typeface="Arial"/>
              </a:rPr>
              <a:t>: </a:t>
            </a:r>
            <a:r>
              <a:rPr lang="fr-FR" sz="2000" spc="-5" dirty="0" smtClean="0">
                <a:latin typeface="+mj-lt"/>
                <a:cs typeface="Arial"/>
              </a:rPr>
              <a:t>Nerf </a:t>
            </a:r>
            <a:r>
              <a:rPr lang="fr-FR" sz="2000" spc="-10" dirty="0" smtClean="0">
                <a:latin typeface="+mj-lt"/>
                <a:cs typeface="Arial"/>
              </a:rPr>
              <a:t>du </a:t>
            </a:r>
            <a:r>
              <a:rPr lang="fr-FR" sz="2000" spc="-5" dirty="0" smtClean="0">
                <a:latin typeface="+mj-lt"/>
                <a:cs typeface="Arial"/>
              </a:rPr>
              <a:t>semi- tendineux  </a:t>
            </a:r>
            <a:endParaRPr lang="fr-FR" sz="2000" dirty="0">
              <a:latin typeface="+mj-lt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867400" y="838200"/>
            <a:ext cx="3079294" cy="5480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505713"/>
            <a:ext cx="4604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000" spc="-90" dirty="0" smtClean="0"/>
              <a:t>La loge postérieure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752600"/>
            <a:ext cx="6023966" cy="4219104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94945" marR="226695" indent="-182880">
              <a:lnSpc>
                <a:spcPts val="2110"/>
              </a:lnSpc>
              <a:spcBef>
                <a:spcPts val="9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II/ Le groupe musculaire postérieur ou  muscles </a:t>
            </a:r>
            <a:r>
              <a:rPr lang="fr-FR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ischio</a:t>
            </a:r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-jambiers: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fr-FR" sz="2000" b="1" spc="-5" dirty="0" smtClean="0">
                <a:latin typeface="+mj-lt"/>
                <a:cs typeface="Arial"/>
              </a:rPr>
              <a:t>3/Muscle biceps</a:t>
            </a:r>
            <a:r>
              <a:rPr lang="fr-FR" sz="2000" b="1" dirty="0" smtClean="0">
                <a:latin typeface="+mj-lt"/>
                <a:cs typeface="Arial"/>
              </a:rPr>
              <a:t> </a:t>
            </a:r>
            <a:r>
              <a:rPr lang="fr-FR" sz="2000" b="1" spc="-5" dirty="0" smtClean="0">
                <a:latin typeface="+mj-lt"/>
                <a:cs typeface="Arial"/>
              </a:rPr>
              <a:t>fémoral:</a:t>
            </a:r>
            <a:endParaRPr lang="fr-FR" sz="2000" dirty="0" smtClean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4210"/>
              <a:buFont typeface="Arial"/>
              <a:buChar char="•"/>
              <a:tabLst>
                <a:tab pos="195580" algn="l"/>
              </a:tabLst>
            </a:pPr>
            <a:r>
              <a:rPr lang="fr-FR" sz="2000" b="1" spc="-5" dirty="0" smtClean="0">
                <a:solidFill>
                  <a:srgbClr val="FF0000"/>
                </a:solidFill>
                <a:latin typeface="+mj-lt"/>
                <a:cs typeface="Arial"/>
              </a:rPr>
              <a:t>Origine</a:t>
            </a:r>
            <a:r>
              <a:rPr lang="fr-FR" sz="2000" b="1" spc="-5" dirty="0" smtClean="0">
                <a:latin typeface="+mj-lt"/>
                <a:cs typeface="Arial"/>
              </a:rPr>
              <a:t>:</a:t>
            </a:r>
            <a:endParaRPr lang="fr-FR" sz="2000" dirty="0" smtClean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4210"/>
              <a:buChar char="•"/>
              <a:tabLst>
                <a:tab pos="195580" algn="l"/>
              </a:tabLst>
            </a:pPr>
            <a:r>
              <a:rPr lang="fr-FR" sz="2000" spc="-5" dirty="0" smtClean="0">
                <a:latin typeface="+mj-lt"/>
                <a:cs typeface="Arial"/>
              </a:rPr>
              <a:t>Chef court: lèvre latérale de la ligne</a:t>
            </a:r>
            <a:r>
              <a:rPr lang="fr-FR" sz="2000" spc="155" dirty="0" smtClean="0">
                <a:latin typeface="+mj-lt"/>
                <a:cs typeface="Arial"/>
              </a:rPr>
              <a:t> </a:t>
            </a:r>
            <a:r>
              <a:rPr lang="fr-FR" sz="2000" spc="-5" dirty="0" smtClean="0">
                <a:latin typeface="+mj-lt"/>
                <a:cs typeface="Arial"/>
              </a:rPr>
              <a:t>âpre.</a:t>
            </a:r>
            <a:endParaRPr lang="fr-FR" sz="2000" dirty="0" smtClean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4210"/>
              <a:buChar char="•"/>
              <a:tabLst>
                <a:tab pos="195580" algn="l"/>
              </a:tabLst>
            </a:pPr>
            <a:r>
              <a:rPr lang="fr-FR" sz="2000" spc="-5" dirty="0" smtClean="0">
                <a:latin typeface="+mj-lt"/>
                <a:cs typeface="Arial"/>
              </a:rPr>
              <a:t>Chef long: tubérosité</a:t>
            </a:r>
            <a:r>
              <a:rPr lang="fr-FR" sz="2000" spc="55" dirty="0" smtClean="0">
                <a:latin typeface="+mj-lt"/>
                <a:cs typeface="Arial"/>
              </a:rPr>
              <a:t> </a:t>
            </a:r>
            <a:r>
              <a:rPr lang="fr-FR" sz="2000" spc="-5" dirty="0" smtClean="0">
                <a:latin typeface="+mj-lt"/>
                <a:cs typeface="Arial"/>
              </a:rPr>
              <a:t>ischiatique.</a:t>
            </a:r>
            <a:endParaRPr lang="fr-FR" sz="2000" dirty="0" smtClean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92A199"/>
              </a:buClr>
              <a:buFont typeface="Arial"/>
              <a:buChar char="•"/>
            </a:pPr>
            <a:endParaRPr lang="fr-FR" sz="2400" dirty="0" smtClean="0">
              <a:latin typeface="+mj-lt"/>
              <a:cs typeface="Arial"/>
            </a:endParaRPr>
          </a:p>
          <a:p>
            <a:pPr marL="194945" marR="5080" indent="-182880">
              <a:lnSpc>
                <a:spcPts val="1820"/>
              </a:lnSpc>
              <a:spcBef>
                <a:spcPts val="5"/>
              </a:spcBef>
              <a:buClr>
                <a:srgbClr val="92A199"/>
              </a:buClr>
              <a:buSzPct val="84210"/>
              <a:buFont typeface="Arial"/>
              <a:buChar char="•"/>
              <a:tabLst>
                <a:tab pos="195580" algn="l"/>
              </a:tabLst>
            </a:pPr>
            <a:r>
              <a:rPr lang="fr-FR" sz="2000" b="1" spc="-15" dirty="0" smtClean="0">
                <a:solidFill>
                  <a:srgbClr val="FF0000"/>
                </a:solidFill>
                <a:latin typeface="+mj-lt"/>
                <a:cs typeface="Arial"/>
              </a:rPr>
              <a:t>Terminaison</a:t>
            </a:r>
            <a:r>
              <a:rPr lang="fr-FR" sz="2000" b="1" spc="-15" dirty="0" smtClean="0">
                <a:latin typeface="+mj-lt"/>
                <a:cs typeface="Arial"/>
              </a:rPr>
              <a:t>: </a:t>
            </a:r>
            <a:r>
              <a:rPr lang="fr-FR" sz="2000" spc="-5" dirty="0" smtClean="0">
                <a:latin typeface="+mj-lt"/>
                <a:cs typeface="Arial"/>
              </a:rPr>
              <a:t>face supérieure de la tête de la  </a:t>
            </a:r>
            <a:r>
              <a:rPr lang="fr-FR" sz="2000" spc="-5" dirty="0" err="1" smtClean="0">
                <a:latin typeface="+mj-lt"/>
                <a:cs typeface="Arial"/>
              </a:rPr>
              <a:t>fibula</a:t>
            </a:r>
            <a:r>
              <a:rPr lang="fr-FR" sz="2000" spc="-5" dirty="0" smtClean="0">
                <a:latin typeface="+mj-lt"/>
                <a:cs typeface="Arial"/>
              </a:rPr>
              <a:t>.</a:t>
            </a:r>
            <a:endParaRPr lang="fr-FR" sz="2000" dirty="0" smtClean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20"/>
              </a:spcBef>
              <a:buClr>
                <a:srgbClr val="92A199"/>
              </a:buClr>
              <a:buSzPct val="84210"/>
              <a:buFont typeface="Arial"/>
              <a:buChar char="•"/>
              <a:tabLst>
                <a:tab pos="195580" algn="l"/>
              </a:tabLst>
            </a:pPr>
            <a:r>
              <a:rPr lang="fr-FR" sz="2000" b="1" spc="-5" dirty="0" smtClean="0">
                <a:solidFill>
                  <a:srgbClr val="FF0000"/>
                </a:solidFill>
                <a:latin typeface="+mj-lt"/>
                <a:cs typeface="Arial"/>
              </a:rPr>
              <a:t>Action</a:t>
            </a:r>
            <a:r>
              <a:rPr lang="fr-FR" sz="2000" b="1" spc="-5" dirty="0" smtClean="0">
                <a:latin typeface="+mj-lt"/>
                <a:cs typeface="Arial"/>
              </a:rPr>
              <a:t>:</a:t>
            </a:r>
            <a:endParaRPr lang="fr-FR" sz="2000" dirty="0" smtClean="0">
              <a:latin typeface="+mj-lt"/>
              <a:cs typeface="Arial"/>
            </a:endParaRPr>
          </a:p>
          <a:p>
            <a:pPr marL="195580" indent="-182880">
              <a:lnSpc>
                <a:spcPts val="2050"/>
              </a:lnSpc>
              <a:buClr>
                <a:srgbClr val="92A199"/>
              </a:buClr>
              <a:buSzPct val="84210"/>
              <a:buChar char="•"/>
              <a:tabLst>
                <a:tab pos="195580" algn="l"/>
              </a:tabLst>
            </a:pPr>
            <a:r>
              <a:rPr lang="fr-FR" sz="2000" spc="-5" dirty="0" smtClean="0">
                <a:latin typeface="+mj-lt"/>
                <a:cs typeface="Arial"/>
              </a:rPr>
              <a:t>Fléchisseur de la jambe, puis extenseur de</a:t>
            </a:r>
            <a:r>
              <a:rPr lang="fr-FR" sz="2000" spc="200" dirty="0" smtClean="0">
                <a:latin typeface="+mj-lt"/>
                <a:cs typeface="Arial"/>
              </a:rPr>
              <a:t> </a:t>
            </a:r>
            <a:r>
              <a:rPr lang="fr-FR" sz="2000" spc="-5" dirty="0" smtClean="0">
                <a:latin typeface="+mj-lt"/>
                <a:cs typeface="Arial"/>
              </a:rPr>
              <a:t>la</a:t>
            </a:r>
            <a:endParaRPr lang="fr-FR" sz="2000" dirty="0" smtClean="0">
              <a:latin typeface="+mj-lt"/>
              <a:cs typeface="Arial"/>
            </a:endParaRPr>
          </a:p>
          <a:p>
            <a:pPr marL="194945">
              <a:lnSpc>
                <a:spcPts val="2050"/>
              </a:lnSpc>
            </a:pPr>
            <a:r>
              <a:rPr lang="fr-FR" sz="2000" spc="-5" dirty="0" smtClean="0">
                <a:latin typeface="+mj-lt"/>
                <a:cs typeface="Arial"/>
              </a:rPr>
              <a:t>cuisse sur le</a:t>
            </a:r>
            <a:r>
              <a:rPr lang="fr-FR" sz="2000" spc="40" dirty="0" smtClean="0">
                <a:latin typeface="+mj-lt"/>
                <a:cs typeface="Arial"/>
              </a:rPr>
              <a:t> </a:t>
            </a:r>
            <a:r>
              <a:rPr lang="fr-FR" sz="2000" spc="-5" dirty="0" smtClean="0">
                <a:latin typeface="+mj-lt"/>
                <a:cs typeface="Arial"/>
              </a:rPr>
              <a:t>bassin.</a:t>
            </a:r>
            <a:endParaRPr lang="fr-FR" sz="2000" dirty="0" smtClean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4210"/>
              <a:buChar char="•"/>
              <a:tabLst>
                <a:tab pos="195580" algn="l"/>
              </a:tabLst>
            </a:pPr>
            <a:r>
              <a:rPr lang="fr-FR" sz="2000" spc="-5" dirty="0" smtClean="0">
                <a:latin typeface="+mj-lt"/>
                <a:cs typeface="Arial"/>
              </a:rPr>
              <a:t>Rotateur latéral de la</a:t>
            </a:r>
            <a:r>
              <a:rPr lang="fr-FR" sz="2000" spc="75" dirty="0" smtClean="0">
                <a:latin typeface="+mj-lt"/>
                <a:cs typeface="Arial"/>
              </a:rPr>
              <a:t> </a:t>
            </a:r>
            <a:r>
              <a:rPr lang="fr-FR" sz="2000" spc="-5" dirty="0" smtClean="0">
                <a:latin typeface="+mj-lt"/>
                <a:cs typeface="Arial"/>
              </a:rPr>
              <a:t>jambe.</a:t>
            </a:r>
            <a:endParaRPr lang="fr-FR" sz="2000" dirty="0" smtClean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92A199"/>
              </a:buClr>
              <a:buFont typeface="Arial"/>
              <a:buChar char="•"/>
            </a:pPr>
            <a:endParaRPr lang="fr-FR" sz="2000" dirty="0" smtClean="0">
              <a:latin typeface="+mj-lt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SzPct val="84210"/>
              <a:buFont typeface="Arial"/>
              <a:buChar char="•"/>
              <a:tabLst>
                <a:tab pos="195580" algn="l"/>
              </a:tabLst>
            </a:pPr>
            <a:r>
              <a:rPr lang="fr-FR" sz="2000" b="1" spc="-5" dirty="0" smtClean="0">
                <a:solidFill>
                  <a:srgbClr val="FF0000"/>
                </a:solidFill>
                <a:latin typeface="+mj-lt"/>
                <a:cs typeface="Arial"/>
              </a:rPr>
              <a:t>Innervation</a:t>
            </a:r>
            <a:r>
              <a:rPr lang="fr-FR" sz="2000" b="1" spc="-5" dirty="0" smtClean="0">
                <a:latin typeface="+mj-lt"/>
                <a:cs typeface="Arial"/>
              </a:rPr>
              <a:t>: </a:t>
            </a:r>
            <a:r>
              <a:rPr lang="fr-FR" sz="2000" spc="-5" dirty="0" smtClean="0">
                <a:latin typeface="+mj-lt"/>
                <a:cs typeface="Arial"/>
              </a:rPr>
              <a:t>Nerf sciatique </a:t>
            </a:r>
            <a:endParaRPr lang="fr-FR" sz="2000" dirty="0">
              <a:latin typeface="+mj-lt"/>
              <a:cs typeface="Arial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6019800" y="1143000"/>
            <a:ext cx="2737981" cy="4872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Vascularisation- innervation</a:t>
            </a:r>
            <a:endParaRPr lang="fr-FR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 l="43394"/>
          <a:stretch>
            <a:fillRect/>
          </a:stretch>
        </p:blipFill>
        <p:spPr bwMode="auto">
          <a:xfrm>
            <a:off x="685800" y="1752600"/>
            <a:ext cx="320602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 l="44250"/>
          <a:stretch>
            <a:fillRect/>
          </a:stretch>
        </p:blipFill>
        <p:spPr bwMode="auto">
          <a:xfrm>
            <a:off x="4876800" y="1828800"/>
            <a:ext cx="3361196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Vascularisation- innervation</a:t>
            </a:r>
            <a:endParaRPr lang="fr-FR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 r="30194"/>
          <a:stretch>
            <a:fillRect/>
          </a:stretch>
        </p:blipFill>
        <p:spPr bwMode="auto">
          <a:xfrm>
            <a:off x="4495800" y="1524000"/>
            <a:ext cx="4648200" cy="437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 r="31148"/>
          <a:stretch>
            <a:fillRect/>
          </a:stretch>
        </p:blipFill>
        <p:spPr bwMode="auto">
          <a:xfrm>
            <a:off x="152400" y="1524000"/>
            <a:ext cx="4085346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/>
          <a:lstStyle/>
          <a:p>
            <a:r>
              <a:rPr lang="fr-FR" dirty="0" smtClean="0"/>
              <a:t>Synthèse </a:t>
            </a:r>
            <a:endParaRPr lang="fr-FR" dirty="0"/>
          </a:p>
        </p:txBody>
      </p:sp>
      <p:pic>
        <p:nvPicPr>
          <p:cNvPr id="4" name="Espace réservé du contenu 3" descr="Capturedd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990600"/>
            <a:ext cx="8382000" cy="3124199"/>
          </a:xfrm>
        </p:spPr>
      </p:pic>
      <p:pic>
        <p:nvPicPr>
          <p:cNvPr id="5" name="Espace réservé du contenu 5" descr="Capturer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4114800"/>
            <a:ext cx="8382000" cy="23621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509345"/>
            <a:ext cx="460438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000" spc="-5" dirty="0">
                <a:cs typeface="Arial"/>
              </a:rPr>
              <a:t>P</a:t>
            </a:r>
            <a:r>
              <a:rPr lang="fr-FR" sz="4000" spc="-5" dirty="0" smtClean="0">
                <a:latin typeface="+mj-lt"/>
                <a:cs typeface="Arial"/>
              </a:rPr>
              <a:t>atte </a:t>
            </a:r>
            <a:r>
              <a:rPr lang="fr-FR" sz="4000" spc="-10" dirty="0" smtClean="0">
                <a:latin typeface="+mj-lt"/>
                <a:cs typeface="Arial"/>
              </a:rPr>
              <a:t>d’oie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600200"/>
            <a:ext cx="4577715" cy="3590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8110">
              <a:lnSpc>
                <a:spcPct val="100000"/>
              </a:lnSpc>
              <a:spcBef>
                <a:spcPts val="100"/>
              </a:spcBef>
              <a:tabLst>
                <a:tab pos="1876425" algn="l"/>
              </a:tabLst>
            </a:pPr>
            <a:r>
              <a:rPr sz="2400" spc="-5" dirty="0">
                <a:latin typeface="+mj-lt"/>
                <a:cs typeface="Arial"/>
              </a:rPr>
              <a:t>Les </a:t>
            </a:r>
            <a:r>
              <a:rPr sz="2400" dirty="0">
                <a:latin typeface="+mj-lt"/>
                <a:cs typeface="Arial"/>
              </a:rPr>
              <a:t>muscles	</a:t>
            </a:r>
            <a:r>
              <a:rPr sz="2400" spc="-5" dirty="0">
                <a:latin typeface="+mj-lt"/>
                <a:cs typeface="Arial"/>
              </a:rPr>
              <a:t>de la patte </a:t>
            </a:r>
            <a:r>
              <a:rPr sz="2400" spc="-10" dirty="0">
                <a:latin typeface="+mj-lt"/>
                <a:cs typeface="Arial"/>
              </a:rPr>
              <a:t>d’oie  </a:t>
            </a:r>
            <a:r>
              <a:rPr sz="2400" dirty="0">
                <a:latin typeface="+mj-lt"/>
                <a:cs typeface="Arial"/>
              </a:rPr>
              <a:t>sont </a:t>
            </a:r>
            <a:r>
              <a:rPr sz="2400" spc="-5" dirty="0">
                <a:latin typeface="+mj-lt"/>
                <a:cs typeface="Arial"/>
              </a:rPr>
              <a:t>les </a:t>
            </a:r>
            <a:r>
              <a:rPr sz="2400" dirty="0">
                <a:latin typeface="+mj-lt"/>
                <a:cs typeface="Arial"/>
              </a:rPr>
              <a:t>trois </a:t>
            </a:r>
            <a:r>
              <a:rPr sz="2400" spc="-5" dirty="0">
                <a:latin typeface="+mj-lt"/>
                <a:cs typeface="Arial"/>
              </a:rPr>
              <a:t>muscles présentent  une terminaison commune au  niveau </a:t>
            </a:r>
            <a:r>
              <a:rPr sz="2400" dirty="0">
                <a:latin typeface="+mj-lt"/>
                <a:cs typeface="Arial"/>
              </a:rPr>
              <a:t>de la </a:t>
            </a:r>
            <a:r>
              <a:rPr sz="2400" spc="-5" dirty="0">
                <a:latin typeface="+mj-lt"/>
                <a:cs typeface="Arial"/>
              </a:rPr>
              <a:t>partie proximale </a:t>
            </a:r>
            <a:r>
              <a:rPr sz="2400" dirty="0">
                <a:latin typeface="+mj-lt"/>
                <a:cs typeface="Arial"/>
              </a:rPr>
              <a:t>de  </a:t>
            </a:r>
            <a:r>
              <a:rPr sz="2400" spc="-5" dirty="0">
                <a:latin typeface="+mj-lt"/>
                <a:cs typeface="Arial"/>
              </a:rPr>
              <a:t>la </a:t>
            </a:r>
            <a:r>
              <a:rPr sz="2400" dirty="0">
                <a:latin typeface="+mj-lt"/>
                <a:cs typeface="Arial"/>
              </a:rPr>
              <a:t>face </a:t>
            </a:r>
            <a:r>
              <a:rPr sz="2400" spc="-5" dirty="0">
                <a:latin typeface="+mj-lt"/>
                <a:cs typeface="Arial"/>
              </a:rPr>
              <a:t>médiale du</a:t>
            </a:r>
            <a:r>
              <a:rPr sz="2400" spc="5" dirty="0">
                <a:latin typeface="+mj-lt"/>
                <a:cs typeface="Arial"/>
              </a:rPr>
              <a:t> </a:t>
            </a:r>
            <a:r>
              <a:rPr sz="2400" spc="-5" dirty="0">
                <a:latin typeface="+mj-lt"/>
                <a:cs typeface="Arial"/>
              </a:rPr>
              <a:t>tibia:</a:t>
            </a:r>
            <a:endParaRPr sz="2400" dirty="0">
              <a:latin typeface="+mj-lt"/>
              <a:cs typeface="Arial"/>
            </a:endParaRPr>
          </a:p>
          <a:p>
            <a:pPr marL="469900" marR="768985" indent="-182880">
              <a:lnSpc>
                <a:spcPct val="100000"/>
              </a:lnSpc>
              <a:spcBef>
                <a:spcPts val="484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solidFill>
                  <a:srgbClr val="FF0000"/>
                </a:solidFill>
                <a:latin typeface="+mj-lt"/>
                <a:cs typeface="Arial"/>
              </a:rPr>
              <a:t>Sartorius</a:t>
            </a:r>
            <a:r>
              <a:rPr sz="2000" dirty="0">
                <a:latin typeface="+mj-lt"/>
                <a:cs typeface="Arial"/>
              </a:rPr>
              <a:t> ( groupe</a:t>
            </a:r>
            <a:r>
              <a:rPr sz="2000" spc="-114" dirty="0">
                <a:latin typeface="+mj-lt"/>
                <a:cs typeface="Arial"/>
              </a:rPr>
              <a:t> </a:t>
            </a:r>
            <a:r>
              <a:rPr sz="2000" dirty="0">
                <a:latin typeface="+mj-lt"/>
                <a:cs typeface="Arial"/>
              </a:rPr>
              <a:t>musculaire  antérieur).</a:t>
            </a:r>
          </a:p>
          <a:p>
            <a:pPr marL="469900" indent="-183515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solidFill>
                  <a:srgbClr val="FF0000"/>
                </a:solidFill>
                <a:latin typeface="+mj-lt"/>
                <a:cs typeface="Arial"/>
              </a:rPr>
              <a:t>Gracile</a:t>
            </a:r>
            <a:r>
              <a:rPr sz="2000" dirty="0">
                <a:latin typeface="+mj-lt"/>
                <a:cs typeface="Arial"/>
              </a:rPr>
              <a:t> ( groupe musculaire</a:t>
            </a:r>
            <a:r>
              <a:rPr sz="2000" spc="-110" dirty="0">
                <a:latin typeface="+mj-lt"/>
                <a:cs typeface="Arial"/>
              </a:rPr>
              <a:t> </a:t>
            </a:r>
            <a:r>
              <a:rPr sz="2000" dirty="0">
                <a:latin typeface="+mj-lt"/>
                <a:cs typeface="Arial"/>
              </a:rPr>
              <a:t>médial).</a:t>
            </a:r>
          </a:p>
          <a:p>
            <a:pPr marL="469900" marR="33655" indent="-182880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solidFill>
                  <a:srgbClr val="FF0000"/>
                </a:solidFill>
                <a:latin typeface="+mj-lt"/>
                <a:cs typeface="Arial"/>
              </a:rPr>
              <a:t>Semi tendineux </a:t>
            </a:r>
            <a:r>
              <a:rPr sz="2000" dirty="0">
                <a:latin typeface="+mj-lt"/>
                <a:cs typeface="Arial"/>
              </a:rPr>
              <a:t>( groupe</a:t>
            </a:r>
            <a:r>
              <a:rPr sz="2000" spc="-120" dirty="0">
                <a:latin typeface="+mj-lt"/>
                <a:cs typeface="Arial"/>
              </a:rPr>
              <a:t> </a:t>
            </a:r>
            <a:r>
              <a:rPr sz="2000" dirty="0">
                <a:latin typeface="+mj-lt"/>
                <a:cs typeface="Arial"/>
              </a:rPr>
              <a:t>musculaire  postérieur).</a:t>
            </a:r>
          </a:p>
        </p:txBody>
      </p:sp>
      <p:sp>
        <p:nvSpPr>
          <p:cNvPr id="4" name="object 4"/>
          <p:cNvSpPr/>
          <p:nvPr/>
        </p:nvSpPr>
        <p:spPr>
          <a:xfrm>
            <a:off x="5068957" y="1772767"/>
            <a:ext cx="3730872" cy="3816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Articulation du genou</a:t>
            </a:r>
            <a:endParaRPr lang="fr-FR" dirty="0"/>
          </a:p>
        </p:txBody>
      </p:sp>
      <p:pic>
        <p:nvPicPr>
          <p:cNvPr id="4" name="Espace réservé du contenu 3" descr="tt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840" t="-660" r="48160"/>
          <a:stretch>
            <a:fillRect/>
          </a:stretch>
        </p:blipFill>
        <p:spPr>
          <a:xfrm>
            <a:off x="838200" y="1523999"/>
            <a:ext cx="2286000" cy="4129243"/>
          </a:xfrm>
        </p:spPr>
      </p:pic>
      <p:pic>
        <p:nvPicPr>
          <p:cNvPr id="5" name="Image 4" descr="ttt.PNG"/>
          <p:cNvPicPr>
            <a:picLocks noChangeAspect="1"/>
          </p:cNvPicPr>
          <p:nvPr/>
        </p:nvPicPr>
        <p:blipFill>
          <a:blip r:embed="rId2" cstate="print"/>
          <a:srcRect l="55521" t="4874"/>
          <a:stretch>
            <a:fillRect/>
          </a:stretch>
        </p:blipFill>
        <p:spPr>
          <a:xfrm>
            <a:off x="5181600" y="1752600"/>
            <a:ext cx="2222606" cy="426497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Extrémité inferieure du </a:t>
            </a:r>
            <a:r>
              <a:rPr lang="fr-FR" dirty="0" err="1" smtClean="0"/>
              <a:t>femur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1681079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</a:t>
            </a:r>
            <a:r>
              <a:rPr lang="fr-FR" dirty="0" err="1" smtClean="0"/>
              <a:t>superieure</a:t>
            </a:r>
            <a:r>
              <a:rPr lang="fr-FR" dirty="0" smtClean="0"/>
              <a:t> du tibia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8035949" cy="4343400"/>
          </a:xfrm>
        </p:spPr>
      </p:pic>
    </p:spTree>
    <p:extLst>
      <p:ext uri="{BB962C8B-B14F-4D97-AF65-F5344CB8AC3E}">
        <p14:creationId xmlns:p14="http://schemas.microsoft.com/office/powerpoint/2010/main" val="4104895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6" y="609600"/>
            <a:ext cx="8001000" cy="5715000"/>
          </a:xfrm>
        </p:spPr>
      </p:pic>
    </p:spTree>
    <p:extLst>
      <p:ext uri="{BB962C8B-B14F-4D97-AF65-F5344CB8AC3E}">
        <p14:creationId xmlns:p14="http://schemas.microsoft.com/office/powerpoint/2010/main" val="351577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1052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400" spc="-90" dirty="0" smtClean="0"/>
              <a:t>Introduction 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1447800"/>
            <a:ext cx="3581400" cy="276742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  <a:latin typeface="+mj-lt"/>
                <a:cs typeface="Arial"/>
              </a:rPr>
              <a:t> </a:t>
            </a:r>
            <a:r>
              <a:rPr lang="fr-FR" sz="2000" dirty="0" smtClean="0"/>
              <a:t>Correspondent aux muscles qui occupent le segment fémoral du membre pelvien. ils sont répartis en trois groupes musculaires: </a:t>
            </a:r>
            <a:r>
              <a:rPr lang="fr-FR" sz="2000" b="1" dirty="0" smtClean="0">
                <a:solidFill>
                  <a:srgbClr val="FF0000"/>
                </a:solidFill>
              </a:rPr>
              <a:t>ventral, médial et dorsal.</a:t>
            </a:r>
            <a:endParaRPr lang="fr-FR" sz="2000" b="1" dirty="0" smtClean="0">
              <a:solidFill>
                <a:srgbClr val="FF0000"/>
              </a:solidFill>
              <a:latin typeface="+mj-lt"/>
              <a:cs typeface="Arial"/>
            </a:endParaRPr>
          </a:p>
          <a:p>
            <a:pPr marL="12700" marR="5080">
              <a:lnSpc>
                <a:spcPct val="80000"/>
              </a:lnSpc>
              <a:spcBef>
                <a:spcPts val="580"/>
              </a:spcBef>
              <a:buFont typeface="Arial" pitchFamily="34" charset="0"/>
              <a:buChar char="•"/>
            </a:pPr>
            <a:endParaRPr lang="fr-FR" sz="2000" b="1" dirty="0" smtClean="0">
              <a:solidFill>
                <a:schemeClr val="tx2"/>
              </a:solidFill>
              <a:latin typeface="+mj-lt"/>
              <a:cs typeface="Arial"/>
            </a:endParaRPr>
          </a:p>
          <a:p>
            <a:pPr marL="12700" marR="5080">
              <a:lnSpc>
                <a:spcPct val="80000"/>
              </a:lnSpc>
              <a:spcBef>
                <a:spcPts val="580"/>
              </a:spcBef>
              <a:buFont typeface="Arial" pitchFamily="34" charset="0"/>
              <a:buChar char="•"/>
            </a:pPr>
            <a:endParaRPr lang="fr-FR" sz="2000" b="1" dirty="0" smtClean="0">
              <a:solidFill>
                <a:schemeClr val="tx2"/>
              </a:solidFill>
              <a:latin typeface="+mj-lt"/>
              <a:cs typeface="Arial"/>
            </a:endParaRPr>
          </a:p>
          <a:p>
            <a:pPr marL="12700" marR="5080">
              <a:lnSpc>
                <a:spcPct val="80000"/>
              </a:lnSpc>
              <a:spcBef>
                <a:spcPts val="580"/>
              </a:spcBef>
              <a:buFont typeface="Arial" pitchFamily="34" charset="0"/>
              <a:buChar char="•"/>
            </a:pPr>
            <a:r>
              <a:rPr lang="fr-FR" sz="2000" dirty="0" smtClean="0"/>
              <a:t>Ces trois ensembles sont placés dans deux loges: une loge </a:t>
            </a:r>
            <a:r>
              <a:rPr lang="fr-FR" sz="2000" b="1" dirty="0" smtClean="0">
                <a:solidFill>
                  <a:srgbClr val="FF0000"/>
                </a:solidFill>
              </a:rPr>
              <a:t>ventrale</a:t>
            </a:r>
            <a:r>
              <a:rPr lang="fr-FR" sz="2000" dirty="0" smtClean="0"/>
              <a:t> et une loge </a:t>
            </a:r>
            <a:r>
              <a:rPr lang="fr-FR" sz="2000" b="1" dirty="0" smtClean="0">
                <a:solidFill>
                  <a:srgbClr val="FF0000"/>
                </a:solidFill>
              </a:rPr>
              <a:t>dorsale</a:t>
            </a:r>
            <a:endParaRPr sz="2000" b="1" dirty="0">
              <a:solidFill>
                <a:srgbClr val="FF0000"/>
              </a:solidFill>
              <a:latin typeface="+mj-lt"/>
              <a:cs typeface="Arial"/>
            </a:endParaRPr>
          </a:p>
        </p:txBody>
      </p:sp>
      <p:pic>
        <p:nvPicPr>
          <p:cNvPr id="16" name="Image 15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1447800"/>
            <a:ext cx="4815875" cy="4800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patella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000"/>
            <a:ext cx="7986796" cy="2477294"/>
          </a:xfrm>
        </p:spPr>
      </p:pic>
    </p:spTree>
    <p:extLst>
      <p:ext uri="{BB962C8B-B14F-4D97-AF65-F5344CB8AC3E}">
        <p14:creationId xmlns:p14="http://schemas.microsoft.com/office/powerpoint/2010/main" val="2317975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Articulation du genou</a:t>
            </a:r>
            <a:endParaRPr lang="fr-FR" dirty="0"/>
          </a:p>
        </p:txBody>
      </p:sp>
      <p:pic>
        <p:nvPicPr>
          <p:cNvPr id="4" name="Espace réservé du contenu 3" descr="r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600200"/>
            <a:ext cx="2273346" cy="4930954"/>
          </a:xfrm>
        </p:spPr>
      </p:pic>
      <p:pic>
        <p:nvPicPr>
          <p:cNvPr id="5" name="Image 4" descr="ppp.PNG"/>
          <p:cNvPicPr>
            <a:picLocks noChangeAspect="1"/>
          </p:cNvPicPr>
          <p:nvPr/>
        </p:nvPicPr>
        <p:blipFill>
          <a:blip r:embed="rId3" cstate="print"/>
          <a:srcRect t="4203" r="848"/>
          <a:stretch>
            <a:fillRect/>
          </a:stretch>
        </p:blipFill>
        <p:spPr>
          <a:xfrm>
            <a:off x="4572000" y="1981200"/>
            <a:ext cx="3733800" cy="347363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Radio-anatomie</a:t>
            </a:r>
            <a:endParaRPr lang="fr-FR" dirty="0"/>
          </a:p>
        </p:txBody>
      </p:sp>
      <p:pic>
        <p:nvPicPr>
          <p:cNvPr id="4" name="Espace réservé du contenu 3" descr="rr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676400"/>
            <a:ext cx="3768793" cy="4380434"/>
          </a:xfrm>
        </p:spPr>
      </p:pic>
      <p:cxnSp>
        <p:nvCxnSpPr>
          <p:cNvPr id="6" name="Connecteur droit avec flèche 5"/>
          <p:cNvCxnSpPr/>
          <p:nvPr/>
        </p:nvCxnSpPr>
        <p:spPr>
          <a:xfrm rot="10800000" flipV="1">
            <a:off x="3276600" y="2590800"/>
            <a:ext cx="2667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685800" y="5029200"/>
            <a:ext cx="2514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rot="10800000" flipV="1">
            <a:off x="3962400" y="5410200"/>
            <a:ext cx="2667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172200" y="2286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28600" y="4800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05600" y="5257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</a:t>
            </a:r>
            <a:endParaRPr lang="fr-F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clinique</a:t>
            </a:r>
            <a:endParaRPr lang="fr-FR" dirty="0"/>
          </a:p>
        </p:txBody>
      </p:sp>
      <p:pic>
        <p:nvPicPr>
          <p:cNvPr id="4" name="Espace réservé du contenu 3" descr="rt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35521" y="1447800"/>
            <a:ext cx="7570279" cy="4766118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Articulation du genou articulation de charge et de la marche</a:t>
            </a:r>
          </a:p>
          <a:p>
            <a:r>
              <a:rPr lang="fr-FR" dirty="0" smtClean="0"/>
              <a:t>Muscle de la cuisse regroupe en 3 loges </a:t>
            </a:r>
            <a:r>
              <a:rPr lang="fr-FR" dirty="0" err="1" smtClean="0"/>
              <a:t>anterieure,mediale</a:t>
            </a:r>
            <a:r>
              <a:rPr lang="fr-FR" dirty="0" smtClean="0"/>
              <a:t>, </a:t>
            </a:r>
            <a:r>
              <a:rPr lang="fr-FR" dirty="0" err="1" smtClean="0"/>
              <a:t>posterieure</a:t>
            </a:r>
            <a:endParaRPr lang="fr-FR" dirty="0" smtClean="0"/>
          </a:p>
          <a:p>
            <a:r>
              <a:rPr lang="fr-FR" dirty="0" smtClean="0"/>
              <a:t>La face </a:t>
            </a:r>
            <a:r>
              <a:rPr lang="fr-FR" dirty="0" err="1" smtClean="0"/>
              <a:t>posterieure</a:t>
            </a:r>
            <a:r>
              <a:rPr lang="fr-FR" dirty="0" smtClean="0"/>
              <a:t> du genou: hile vasculonerveux</a:t>
            </a:r>
          </a:p>
          <a:p>
            <a:r>
              <a:rPr lang="fr-FR" dirty="0" smtClean="0"/>
              <a:t>Innervation des muscles de la cuisse proviennent de 3 nerfs: </a:t>
            </a:r>
            <a:r>
              <a:rPr lang="fr-FR" dirty="0" err="1" smtClean="0"/>
              <a:t>obturateur,femoral,sciatique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3605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Autofit/>
          </a:bodyPr>
          <a:lstStyle/>
          <a:p>
            <a:r>
              <a:rPr lang="fr-FR" sz="9600" dirty="0" smtClean="0">
                <a:solidFill>
                  <a:srgbClr val="FF0000"/>
                </a:solidFill>
              </a:rPr>
              <a:t>Merci</a:t>
            </a:r>
            <a:endParaRPr lang="fr-FR" sz="9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1052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400" spc="-90" dirty="0" smtClean="0"/>
              <a:t>Introduction 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1600200"/>
            <a:ext cx="3581400" cy="3927742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0"/>
              </a:spcBef>
              <a:buFont typeface="Arial" pitchFamily="34" charset="0"/>
              <a:buChar char="•"/>
            </a:pPr>
            <a:r>
              <a:rPr lang="fr-FR" sz="2400" dirty="0" smtClean="0"/>
              <a:t>Les loges sont délimitées par l'aponévrose de cuisse , ou Fascia </a:t>
            </a:r>
            <a:r>
              <a:rPr lang="fr-FR" sz="2400" dirty="0" err="1" smtClean="0"/>
              <a:t>Lata</a:t>
            </a:r>
            <a:r>
              <a:rPr lang="fr-FR" sz="2400" dirty="0" smtClean="0"/>
              <a:t>, en périphérie, et par deux cloisons, </a:t>
            </a:r>
          </a:p>
          <a:p>
            <a:pPr marL="469900" marR="5080" lvl="1">
              <a:lnSpc>
                <a:spcPct val="80000"/>
              </a:lnSpc>
              <a:spcBef>
                <a:spcPts val="580"/>
              </a:spcBef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FF0000"/>
                </a:solidFill>
              </a:rPr>
              <a:t>le septum fémoral médial </a:t>
            </a:r>
          </a:p>
          <a:p>
            <a:pPr marL="469900" marR="5080" lvl="1">
              <a:lnSpc>
                <a:spcPct val="80000"/>
              </a:lnSpc>
              <a:spcBef>
                <a:spcPts val="580"/>
              </a:spcBef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FF0000"/>
                </a:solidFill>
              </a:rPr>
              <a:t> le septum fémoral latéral </a:t>
            </a:r>
          </a:p>
          <a:p>
            <a:pPr marL="12700" marR="5080">
              <a:lnSpc>
                <a:spcPct val="80000"/>
              </a:lnSpc>
              <a:spcBef>
                <a:spcPts val="580"/>
              </a:spcBef>
              <a:buFont typeface="Arial" pitchFamily="34" charset="0"/>
              <a:buChar char="•"/>
            </a:pPr>
            <a:r>
              <a:rPr lang="fr-FR" sz="2400" dirty="0" smtClean="0"/>
              <a:t>Tendus de la ligne âpre du fémur au fascia </a:t>
            </a:r>
            <a:r>
              <a:rPr lang="fr-FR" sz="2400" dirty="0" err="1" smtClean="0"/>
              <a:t>lata</a:t>
            </a:r>
            <a:r>
              <a:rPr lang="fr-FR" sz="2400" dirty="0" smtClean="0"/>
              <a:t>.</a:t>
            </a:r>
          </a:p>
          <a:p>
            <a:pPr marL="12700" marR="5080">
              <a:lnSpc>
                <a:spcPct val="80000"/>
              </a:lnSpc>
              <a:spcBef>
                <a:spcPts val="580"/>
              </a:spcBef>
              <a:buFont typeface="Arial" pitchFamily="34" charset="0"/>
              <a:buChar char="•"/>
            </a:pPr>
            <a:endParaRPr sz="2400" b="1" dirty="0">
              <a:solidFill>
                <a:srgbClr val="FFFF00"/>
              </a:solidFill>
              <a:latin typeface="+mj-lt"/>
              <a:cs typeface="Arial"/>
            </a:endParaRPr>
          </a:p>
        </p:txBody>
      </p:sp>
      <p:pic>
        <p:nvPicPr>
          <p:cNvPr id="16" name="Image 15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1447800"/>
            <a:ext cx="4815875" cy="4800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533400"/>
            <a:ext cx="83820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4400" spc="-90" dirty="0" smtClean="0"/>
              <a:t>La loge antérieure</a:t>
            </a:r>
            <a:r>
              <a:rPr sz="4000" spc="-90" dirty="0" smtClean="0"/>
              <a:t>.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752600"/>
            <a:ext cx="4933315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buFont typeface="Arial" pitchFamily="34" charset="0"/>
              <a:buChar char="•"/>
            </a:pPr>
            <a:r>
              <a:rPr lang="fr-FR" sz="2400" dirty="0" smtClean="0"/>
              <a:t>Constitué par deux muscles:</a:t>
            </a:r>
          </a:p>
          <a:p>
            <a:pPr marL="469900" lvl="1">
              <a:spcBef>
                <a:spcPts val="575"/>
              </a:spcBef>
            </a:pPr>
            <a:r>
              <a:rPr lang="fr-FR" sz="2400" dirty="0" smtClean="0">
                <a:solidFill>
                  <a:srgbClr val="FF0000"/>
                </a:solidFill>
              </a:rPr>
              <a:t>Le quadriceps </a:t>
            </a:r>
          </a:p>
          <a:p>
            <a:pPr marL="469900" lvl="1">
              <a:spcBef>
                <a:spcPts val="575"/>
              </a:spcBef>
            </a:pPr>
            <a:r>
              <a:rPr lang="fr-FR" sz="2400" dirty="0" smtClean="0">
                <a:solidFill>
                  <a:srgbClr val="FF0000"/>
                </a:solidFill>
              </a:rPr>
              <a:t>Le </a:t>
            </a:r>
            <a:r>
              <a:rPr lang="fr-FR" sz="2400" dirty="0" err="1" smtClean="0">
                <a:solidFill>
                  <a:srgbClr val="FF0000"/>
                </a:solidFill>
              </a:rPr>
              <a:t>sartorius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buFont typeface="Arial" pitchFamily="34" charset="0"/>
              <a:buChar char="•"/>
            </a:pPr>
            <a:r>
              <a:rPr lang="fr-FR" sz="2400" dirty="0" smtClean="0"/>
              <a:t>Ce sont des extenseurs, innervés par le nerf fémoral.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l="40833" t="-1515" r="-498" b="-1520"/>
          <a:stretch>
            <a:fillRect/>
          </a:stretch>
        </p:blipFill>
        <p:spPr bwMode="auto">
          <a:xfrm>
            <a:off x="4572000" y="3657600"/>
            <a:ext cx="2286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ZoneTexte 6"/>
          <p:cNvSpPr txBox="1"/>
          <p:nvPr/>
        </p:nvSpPr>
        <p:spPr>
          <a:xfrm>
            <a:off x="1371600" y="4724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quadriceps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239000" y="4267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sartorius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971800" y="4953000"/>
            <a:ext cx="2514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rot="10800000" flipV="1">
            <a:off x="6019800" y="4572000"/>
            <a:ext cx="12192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/>
          <a:srcRect l="53265" r="4102"/>
          <a:stretch>
            <a:fillRect/>
          </a:stretch>
        </p:blipFill>
        <p:spPr bwMode="auto">
          <a:xfrm>
            <a:off x="6934200" y="228600"/>
            <a:ext cx="18288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 cstate="print"/>
          <a:srcRect l="50470" r="4398"/>
          <a:stretch>
            <a:fillRect/>
          </a:stretch>
        </p:blipFill>
        <p:spPr bwMode="auto">
          <a:xfrm>
            <a:off x="5410200" y="228599"/>
            <a:ext cx="1443681" cy="323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533400"/>
            <a:ext cx="83820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4400" spc="-90" dirty="0" smtClean="0"/>
              <a:t>La loge antérieure</a:t>
            </a:r>
            <a:r>
              <a:rPr sz="4000" spc="-90" dirty="0" smtClean="0"/>
              <a:t>.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3401" y="1752600"/>
            <a:ext cx="4038600" cy="44909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fr-FR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1/Muscle quadriceps fémoral:</a:t>
            </a: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000" dirty="0" smtClean="0"/>
              <a:t>Volumineux muscle de la cuisse disposé </a:t>
            </a:r>
            <a:r>
              <a:rPr lang="fr-FR" sz="2000" dirty="0" err="1" smtClean="0"/>
              <a:t>ventralement</a:t>
            </a:r>
            <a:r>
              <a:rPr lang="fr-FR" sz="2000" dirty="0" smtClean="0"/>
              <a:t> par rapport au fémur.</a:t>
            </a: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000" dirty="0" smtClean="0"/>
              <a:t> c'est l'un des plus gros muscles du corps humain ; </a:t>
            </a: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000" dirty="0" smtClean="0"/>
              <a:t>il est constitué des chefs suivants: </a:t>
            </a: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000" dirty="0" smtClean="0">
                <a:solidFill>
                  <a:srgbClr val="FF0000"/>
                </a:solidFill>
              </a:rPr>
              <a:t>- m. Droit fémoral </a:t>
            </a: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000" dirty="0" smtClean="0">
                <a:solidFill>
                  <a:srgbClr val="FF0000"/>
                </a:solidFill>
              </a:rPr>
              <a:t>-m. vaste latéral </a:t>
            </a: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000" dirty="0" smtClean="0">
                <a:solidFill>
                  <a:srgbClr val="FF0000"/>
                </a:solidFill>
              </a:rPr>
              <a:t>-m. vaste médial </a:t>
            </a: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000" dirty="0" smtClean="0">
                <a:solidFill>
                  <a:srgbClr val="FF0000"/>
                </a:solidFill>
              </a:rPr>
              <a:t>-m. vaste intermédiaire</a:t>
            </a:r>
            <a:endParaRPr lang="fr-FR" sz="2000" dirty="0">
              <a:solidFill>
                <a:srgbClr val="FF0000"/>
              </a:solidFill>
            </a:endParaRPr>
          </a:p>
        </p:txBody>
      </p:sp>
      <p:pic>
        <p:nvPicPr>
          <p:cNvPr id="5" name="Image 4" descr="p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1219200"/>
            <a:ext cx="4057859" cy="5346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32729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400" spc="-90" dirty="0" smtClean="0"/>
              <a:t>Muscle quadriceps fémoral</a:t>
            </a:r>
            <a:endParaRPr lang="fr-FR" sz="4400"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676400"/>
            <a:ext cx="7239000" cy="543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fr-FR" sz="2400" dirty="0" smtClean="0"/>
              <a:t>Origine: </a:t>
            </a: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droit fémoral:</a:t>
            </a:r>
          </a:p>
          <a:p>
            <a:pPr marL="469900" marR="497840" lvl="1" indent="-182880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469900" algn="l"/>
              </a:tabLst>
            </a:pPr>
            <a:r>
              <a:rPr lang="fr-FR" sz="2400" dirty="0" smtClean="0"/>
              <a:t>Tendon direct: sur l’épine iliaque  </a:t>
            </a:r>
            <a:r>
              <a:rPr lang="fr-FR" sz="2400" dirty="0" err="1" smtClean="0"/>
              <a:t>antéro</a:t>
            </a:r>
            <a:r>
              <a:rPr lang="fr-FR" sz="2400" dirty="0" smtClean="0"/>
              <a:t>-inférieure.</a:t>
            </a:r>
          </a:p>
          <a:p>
            <a:pPr marL="469900" marR="172085" lvl="1" indent="-182880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469900" algn="l"/>
              </a:tabLst>
            </a:pPr>
            <a:r>
              <a:rPr lang="fr-FR" sz="2400" dirty="0" smtClean="0"/>
              <a:t>Tendon réfléchi: sur le sillon supra-  acétabulaire.</a:t>
            </a:r>
          </a:p>
          <a:p>
            <a:pPr marL="469900" marR="1722755" lvl="1" indent="-182880">
              <a:lnSpc>
                <a:spcPct val="100000"/>
              </a:lnSpc>
              <a:spcBef>
                <a:spcPts val="484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469900" algn="l"/>
              </a:tabLst>
            </a:pPr>
            <a:r>
              <a:rPr lang="fr-FR" sz="2400" dirty="0" smtClean="0"/>
              <a:t>Tendon récurent: ligne  </a:t>
            </a:r>
            <a:r>
              <a:rPr lang="fr-FR" sz="2400" dirty="0" err="1" smtClean="0"/>
              <a:t>intertrochantérique</a:t>
            </a:r>
            <a:endParaRPr lang="fr-FR" sz="2400" dirty="0" smtClean="0"/>
          </a:p>
          <a:p>
            <a:pPr marL="12700" marR="1722755" indent="-182880">
              <a:spcBef>
                <a:spcPts val="484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46990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vaste médial: </a:t>
            </a:r>
            <a:r>
              <a:rPr lang="fr-FR" sz="2400" dirty="0" smtClean="0"/>
              <a:t>lèvre  médiale de la ligne âpre.</a:t>
            </a:r>
          </a:p>
          <a:p>
            <a:pPr marL="12700" marR="1722755" indent="-182880">
              <a:spcBef>
                <a:spcPts val="484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46990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vaste latéral</a:t>
            </a:r>
            <a:r>
              <a:rPr lang="fr-FR" sz="2400" dirty="0" smtClean="0"/>
              <a:t>: lèvre  latérale de la ligne âpre.</a:t>
            </a:r>
          </a:p>
          <a:p>
            <a:pPr marL="12700" marR="1722755" indent="-182880">
              <a:spcBef>
                <a:spcPts val="484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469900" algn="l"/>
              </a:tabLst>
            </a:pPr>
            <a:endParaRPr lang="fr-FR" sz="2400" dirty="0" smtClean="0"/>
          </a:p>
          <a:p>
            <a:pPr marL="12700" marR="5080">
              <a:lnSpc>
                <a:spcPct val="120000"/>
              </a:lnSpc>
              <a:spcBef>
                <a:spcPts val="100"/>
              </a:spcBef>
              <a:buFont typeface="Arial" pitchFamily="34" charset="0"/>
              <a:buChar char="•"/>
            </a:pPr>
            <a:endParaRPr lang="fr-FR" sz="2400" dirty="0"/>
          </a:p>
        </p:txBody>
      </p:sp>
      <p:sp>
        <p:nvSpPr>
          <p:cNvPr id="6" name="object 4"/>
          <p:cNvSpPr/>
          <p:nvPr/>
        </p:nvSpPr>
        <p:spPr>
          <a:xfrm>
            <a:off x="6400800" y="1447800"/>
            <a:ext cx="2567304" cy="4565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505713"/>
            <a:ext cx="4604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1752600"/>
            <a:ext cx="4933315" cy="1554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22755" indent="-182880">
              <a:spcBef>
                <a:spcPts val="484"/>
              </a:spcBef>
              <a:buClr>
                <a:srgbClr val="92A199"/>
              </a:buClr>
              <a:buSzPct val="85000"/>
              <a:tabLst>
                <a:tab pos="469900" algn="l"/>
              </a:tabLst>
            </a:pPr>
            <a:r>
              <a:rPr sz="24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fr-FR" sz="2400" dirty="0" smtClean="0">
                <a:solidFill>
                  <a:srgbClr val="FF0000"/>
                </a:solidFill>
              </a:rPr>
              <a:t>vaste médial: </a:t>
            </a:r>
            <a:r>
              <a:rPr lang="fr-FR" sz="2400" dirty="0" smtClean="0"/>
              <a:t>lèvre  médiale de la ligne âpre.</a:t>
            </a:r>
          </a:p>
          <a:p>
            <a:pPr marL="12700" marR="1722755" indent="-182880">
              <a:spcBef>
                <a:spcPts val="484"/>
              </a:spcBef>
              <a:buClr>
                <a:srgbClr val="92A199"/>
              </a:buClr>
              <a:buSzPct val="85000"/>
              <a:tabLst>
                <a:tab pos="469900" algn="l"/>
              </a:tabLst>
            </a:pPr>
            <a:r>
              <a:rPr lang="fr-FR" sz="2400" dirty="0" smtClean="0">
                <a:solidFill>
                  <a:srgbClr val="FF0000"/>
                </a:solidFill>
              </a:rPr>
              <a:t>vaste latéral</a:t>
            </a:r>
            <a:r>
              <a:rPr lang="fr-FR" sz="2400" dirty="0" smtClean="0"/>
              <a:t>: lèvre  latérale de la ligne âpre.</a:t>
            </a:r>
          </a:p>
        </p:txBody>
      </p:sp>
      <p:sp>
        <p:nvSpPr>
          <p:cNvPr id="4" name="object 4"/>
          <p:cNvSpPr/>
          <p:nvPr/>
        </p:nvSpPr>
        <p:spPr>
          <a:xfrm>
            <a:off x="3810000" y="1600200"/>
            <a:ext cx="2678430" cy="4763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6477000" y="1600200"/>
            <a:ext cx="2514600" cy="472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85800" y="457200"/>
            <a:ext cx="7327291" cy="689291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12700" marR="0" lvl="0" indent="0" algn="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-90" normalizeH="0" baseline="0" noProof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Muscle quadriceps fémoral</a:t>
            </a:r>
            <a:endParaRPr kumimoji="0" lang="fr-FR" sz="4400" b="0" i="0" u="none" strike="noStrike" kern="1200" cap="none" spc="-9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1676400"/>
            <a:ext cx="4937125" cy="1342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55">
              <a:lnSpc>
                <a:spcPct val="120000"/>
              </a:lnSpc>
              <a:spcBef>
                <a:spcPts val="100"/>
              </a:spcBef>
            </a:pPr>
            <a:r>
              <a:rPr lang="fr-FR" sz="2400" dirty="0" smtClean="0">
                <a:solidFill>
                  <a:srgbClr val="FF0000"/>
                </a:solidFill>
              </a:rPr>
              <a:t>vaste intermédiaire:</a:t>
            </a:r>
          </a:p>
          <a:p>
            <a:pPr marL="12700" marR="8255">
              <a:lnSpc>
                <a:spcPct val="120000"/>
              </a:lnSpc>
              <a:spcBef>
                <a:spcPts val="100"/>
              </a:spcBef>
            </a:pPr>
            <a:r>
              <a:rPr lang="fr-FR" sz="2400" dirty="0" smtClean="0"/>
              <a:t>  faces antérieure et postéro-latérale  du fémur.</a:t>
            </a:r>
            <a:endParaRPr lang="fr-FR" sz="2400" dirty="0"/>
          </a:p>
        </p:txBody>
      </p:sp>
      <p:sp>
        <p:nvSpPr>
          <p:cNvPr id="4" name="object 4"/>
          <p:cNvSpPr/>
          <p:nvPr/>
        </p:nvSpPr>
        <p:spPr>
          <a:xfrm>
            <a:off x="5724144" y="1844763"/>
            <a:ext cx="2664968" cy="4739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85800" y="381000"/>
            <a:ext cx="7327291" cy="689291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12700" marR="0" lvl="0" indent="0" algn="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-90" normalizeH="0" baseline="0" noProof="0" dirty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Muscle quadriceps fémoral</a:t>
            </a:r>
            <a:endParaRPr kumimoji="0" lang="fr-FR" sz="4400" b="0" i="0" u="none" strike="noStrike" kern="1200" cap="none" spc="-9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905</Words>
  <Application>Microsoft Office PowerPoint</Application>
  <PresentationFormat>Affichage à l'écran (4:3)</PresentationFormat>
  <Paragraphs>202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Arial Black</vt:lpstr>
      <vt:lpstr>Calibri</vt:lpstr>
      <vt:lpstr>Thème Office</vt:lpstr>
      <vt:lpstr>5e séance</vt:lpstr>
      <vt:lpstr>Plan </vt:lpstr>
      <vt:lpstr>Introduction </vt:lpstr>
      <vt:lpstr>Introduction </vt:lpstr>
      <vt:lpstr>La loge antérieure.</vt:lpstr>
      <vt:lpstr>La loge antérieure.</vt:lpstr>
      <vt:lpstr>Muscle quadriceps fémoral</vt:lpstr>
      <vt:lpstr>Présentation PowerPoint</vt:lpstr>
      <vt:lpstr>Présentation PowerPoint</vt:lpstr>
      <vt:lpstr>Présentation PowerPoint</vt:lpstr>
      <vt:lpstr>Muscle articulaire du genou </vt:lpstr>
      <vt:lpstr>Muscle sartorius</vt:lpstr>
      <vt:lpstr>Présentation PowerPoint</vt:lpstr>
      <vt:lpstr>La loge postérieure</vt:lpstr>
      <vt:lpstr>La loge postérieure</vt:lpstr>
      <vt:lpstr>La loge postérieure</vt:lpstr>
      <vt:lpstr>La loge postérieure</vt:lpstr>
      <vt:lpstr>La loge postérieure</vt:lpstr>
      <vt:lpstr>La loge postérieure</vt:lpstr>
      <vt:lpstr>La loge postérieure</vt:lpstr>
      <vt:lpstr>La loge postérieure</vt:lpstr>
      <vt:lpstr>Vascularisation- innervation</vt:lpstr>
      <vt:lpstr>Vascularisation- innervation</vt:lpstr>
      <vt:lpstr>Synthèse </vt:lpstr>
      <vt:lpstr>Patte d’oie</vt:lpstr>
      <vt:lpstr>Articulation du genou</vt:lpstr>
      <vt:lpstr>Extrémité inferieure du femur</vt:lpstr>
      <vt:lpstr>Vue superieure du tibia</vt:lpstr>
      <vt:lpstr>Présentation PowerPoint</vt:lpstr>
      <vt:lpstr>La patella </vt:lpstr>
      <vt:lpstr>Articulation du genou</vt:lpstr>
      <vt:lpstr>Radio-anatomie</vt:lpstr>
      <vt:lpstr>Application clinique</vt:lpstr>
      <vt:lpstr>conclusion</vt:lpstr>
      <vt:lpstr>Merci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Muscles de la cuisse</dc:title>
  <dc:creator>ency-education.com</dc:creator>
  <cp:lastModifiedBy>Utilisateur Windows</cp:lastModifiedBy>
  <cp:revision>39</cp:revision>
  <dcterms:created xsi:type="dcterms:W3CDTF">2020-11-04T08:24:58Z</dcterms:created>
  <dcterms:modified xsi:type="dcterms:W3CDTF">2020-11-15T12:32:03Z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2016-02-21T00:00:00Z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2020-11-04T00:00:00Z</vt:filetime>
  </property>
</Properties>
</file>